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93" r:id="rId5"/>
    <p:sldId id="287" r:id="rId6"/>
    <p:sldId id="311" r:id="rId7"/>
    <p:sldId id="295" r:id="rId8"/>
    <p:sldId id="296" r:id="rId9"/>
    <p:sldId id="297" r:id="rId10"/>
    <p:sldId id="298" r:id="rId11"/>
    <p:sldId id="299" r:id="rId12"/>
    <p:sldId id="300" r:id="rId13"/>
    <p:sldId id="306" r:id="rId14"/>
    <p:sldId id="31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2217" autoAdjust="0"/>
  </p:normalViewPr>
  <p:slideViewPr>
    <p:cSldViewPr>
      <p:cViewPr varScale="1">
        <p:scale>
          <a:sx n="70" d="100"/>
          <a:sy n="70" d="100"/>
        </p:scale>
        <p:origin x="-13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627" cy="464980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72" y="1"/>
            <a:ext cx="3037627" cy="464980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B2A2D1F8-2960-4D18-A43E-73E81D268AE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627" cy="46498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72" y="8829823"/>
            <a:ext cx="3037627" cy="46498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1BA6E5BC-2CF7-48E6-A071-D991F172B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60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7A88F64-5768-49FB-BD69-C6A525FA47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7AEDE589-F571-4932-82AB-584C07A8F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DE589-F571-4932-82AB-584C07A8F3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71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C97749-E162-441A-91B5-4F340BDDDD0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/>
          </a:p>
        </p:txBody>
      </p:sp>
      <p:sp>
        <p:nvSpPr>
          <p:cNvPr id="13312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2849563"/>
            <a:ext cx="91440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By:</a:t>
            </a:r>
          </a:p>
          <a:p>
            <a:pPr algn="ctr">
              <a:defRPr/>
            </a:pPr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</a:p>
          <a:p>
            <a:pPr algn="ctr">
              <a:defRPr/>
            </a:pPr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</a:p>
          <a:p>
            <a:pPr algn="ctr">
              <a:defRPr/>
            </a:pPr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15" descr="Logos spaced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8563" y="5943600"/>
            <a:ext cx="40846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0" y="609600"/>
            <a:ext cx="91440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>
                <a:solidFill>
                  <a:srgbClr val="00B050"/>
                </a:solidFill>
                <a:effectLst>
                  <a:outerShdw blurRad="508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Presentation </a:t>
            </a:r>
          </a:p>
          <a:p>
            <a:pPr algn="ctr">
              <a:defRPr/>
            </a:pPr>
            <a:r>
              <a:rPr lang="en-US" sz="4800" dirty="0">
                <a:solidFill>
                  <a:srgbClr val="00B050"/>
                </a:solidFill>
                <a:effectLst>
                  <a:outerShdw blurRad="508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8AEDB-AEFF-497F-AD8E-285AC55ADA62}" type="slidenum">
              <a:rPr lang="en-US" smtClean="0">
                <a:solidFill>
                  <a:srgbClr val="00359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35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003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8AEDB-AEFF-497F-AD8E-285AC55ADA62}" type="slidenum">
              <a:rPr lang="en-US" smtClean="0">
                <a:solidFill>
                  <a:srgbClr val="00359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35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3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A5F6A-2547-4AA9-8CEC-B88B80A439EF}" type="slidenum">
              <a:rPr lang="en-US">
                <a:solidFill>
                  <a:srgbClr val="00359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35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4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F2EB4-9E3B-4C54-8C8C-B083D1EEA325}" type="slidenum">
              <a:rPr lang="en-US">
                <a:solidFill>
                  <a:srgbClr val="00359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35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9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69CDB-AFD6-447B-A67F-4D479FE629C1}" type="slidenum">
              <a:rPr lang="en-US">
                <a:solidFill>
                  <a:srgbClr val="00359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35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0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EDCBD-46B4-444C-BFA4-588457C97940}" type="slidenum">
              <a:rPr lang="en-US">
                <a:solidFill>
                  <a:srgbClr val="00359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35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15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2672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8AEDB-AEFF-497F-AD8E-285AC55ADA62}" type="slidenum">
              <a:rPr lang="en-US" smtClean="0">
                <a:solidFill>
                  <a:srgbClr val="00359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35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7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C68AEDB-AEFF-497F-AD8E-285AC55ADA62}" type="slidenum">
              <a:rPr lang="en-US">
                <a:solidFill>
                  <a:srgbClr val="00359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359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4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800"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itchFamily="49" charset="0"/>
        <a:buChar char="o"/>
        <a:defRPr sz="2600" b="1" kern="1200">
          <a:solidFill>
            <a:srgbClr val="00B05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BCBFF"/>
        </a:buClr>
        <a:buFont typeface="Arial" charset="0"/>
        <a:buChar char="•"/>
        <a:defRPr sz="2400"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36C09"/>
        </a:buClr>
        <a:buFont typeface="Arial" charset="0"/>
        <a:buChar char="•"/>
        <a:defRPr sz="2000" b="1" kern="1200">
          <a:solidFill>
            <a:srgbClr val="E46C0A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Font typeface="Arial" charset="0"/>
        <a:buChar char="•"/>
        <a:defRPr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Terms and Conditions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9CDB-AFD6-447B-A67F-4D479FE629C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4480" y="2057400"/>
            <a:ext cx="8458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Research Terms and Conditions</a:t>
            </a:r>
          </a:p>
          <a:p>
            <a:pPr algn="ctr"/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Status Update Briefing to the </a:t>
            </a:r>
          </a:p>
          <a:p>
            <a:pPr algn="ctr"/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Council on Governmental Relations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257800"/>
            <a:ext cx="29586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00B853"/>
                  </a:solidFill>
                  <a:prstDash val="solid"/>
                </a:ln>
                <a:solidFill>
                  <a:srgbClr val="00B853"/>
                </a:solidFill>
                <a:effectLst>
                  <a:outerShdw blurRad="50800" dist="38100" dir="5400000" algn="tl" rotWithShape="0">
                    <a:srgbClr val="0000FF">
                      <a:alpha val="64000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October 23, 2015</a:t>
            </a:r>
          </a:p>
        </p:txBody>
      </p:sp>
    </p:spTree>
    <p:extLst>
      <p:ext uri="{BB962C8B-B14F-4D97-AF65-F5344CB8AC3E}">
        <p14:creationId xmlns:p14="http://schemas.microsoft.com/office/powerpoint/2010/main" val="35987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 smtClean="0"/>
              <a:t>Next Steps</a:t>
            </a:r>
          </a:p>
        </p:txBody>
      </p:sp>
      <p:sp>
        <p:nvSpPr>
          <p:cNvPr id="16387" name="Content Placeholder 1"/>
          <p:cNvSpPr>
            <a:spLocks noGrp="1"/>
          </p:cNvSpPr>
          <p:nvPr>
            <p:ph idx="1"/>
          </p:nvPr>
        </p:nvSpPr>
        <p:spPr>
          <a:xfrm>
            <a:off x="228600" y="1752600"/>
            <a:ext cx="8229600" cy="4525963"/>
          </a:xfrm>
        </p:spPr>
        <p:txBody>
          <a:bodyPr/>
          <a:lstStyle/>
          <a:p>
            <a:pPr marL="463550" indent="-463550"/>
            <a:r>
              <a:rPr lang="en-US" altLang="en-US" sz="2200" dirty="0" smtClean="0"/>
              <a:t>Public &amp; Agency Comments due December 14, 2015</a:t>
            </a:r>
          </a:p>
          <a:p>
            <a:pPr marL="463550" indent="-463550"/>
            <a:r>
              <a:rPr lang="en-US" altLang="en-US" sz="2200" dirty="0" smtClean="0"/>
              <a:t>Work with FDP RTC Terms and Conditions Committee to consider development of alternative formats of the RTCs </a:t>
            </a:r>
          </a:p>
          <a:p>
            <a:pPr marL="463550" indent="-463550"/>
            <a:r>
              <a:rPr lang="en-US" altLang="en-US" sz="2200" dirty="0" smtClean="0"/>
              <a:t>Re-engage RTC Working Group to consider and resolve comments </a:t>
            </a:r>
          </a:p>
          <a:p>
            <a:pPr marL="463550" indent="-463550"/>
            <a:r>
              <a:rPr lang="en-US" altLang="en-US" sz="2200" dirty="0" smtClean="0"/>
              <a:t>Work with OMB/OFFM to consider comments received in the Uniform Guidance comment process</a:t>
            </a:r>
          </a:p>
          <a:p>
            <a:pPr marL="863600" lvl="1" indent="-463550"/>
            <a:r>
              <a:rPr lang="en-US" altLang="en-US" sz="2200" dirty="0"/>
              <a:t>OMB/OFFM </a:t>
            </a:r>
            <a:r>
              <a:rPr lang="en-US" altLang="en-US" sz="2200" dirty="0" smtClean="0"/>
              <a:t>has been a strong supporter of </a:t>
            </a:r>
            <a:r>
              <a:rPr lang="en-US" altLang="en-US" sz="2200" dirty="0"/>
              <a:t>this initiative </a:t>
            </a:r>
            <a:r>
              <a:rPr lang="en-US" altLang="en-US" sz="2200" dirty="0" smtClean="0"/>
              <a:t>and </a:t>
            </a:r>
            <a:r>
              <a:rPr lang="en-US" altLang="en-US" sz="2200" dirty="0"/>
              <a:t>looks forward </a:t>
            </a:r>
            <a:r>
              <a:rPr lang="en-US" altLang="en-US" sz="2200" dirty="0" smtClean="0"/>
              <a:t>to the </a:t>
            </a:r>
            <a:r>
              <a:rPr lang="en-US" altLang="en-US" sz="2200" dirty="0"/>
              <a:t>implementation of the research terms and conditions for agencies to adopt in FY16.</a:t>
            </a:r>
            <a:endParaRPr lang="en-US" altLang="en-US" sz="2200" dirty="0" smtClean="0"/>
          </a:p>
          <a:p>
            <a:pPr marL="463550" indent="-463550"/>
            <a:r>
              <a:rPr lang="en-US" altLang="en-US" sz="2200" dirty="0" smtClean="0"/>
              <a:t>Clear for final implementation using process identified earlier, as well as with OMB/OFFM</a:t>
            </a:r>
          </a:p>
          <a:p>
            <a:pPr marL="0" indent="0">
              <a:buNone/>
            </a:pPr>
            <a:r>
              <a:rPr lang="en-US" altLang="en-US" sz="2600" dirty="0" smtClean="0"/>
              <a:t> 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248400"/>
            <a:ext cx="685800" cy="396875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054FE0-A327-4F8E-A901-3B31703729D3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896274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631371" y="3124200"/>
            <a:ext cx="8001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3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Questions</a:t>
            </a:r>
            <a:r>
              <a:rPr lang="en-US" sz="8000" b="1" dirty="0" smtClean="0">
                <a:solidFill>
                  <a:schemeClr val="accent3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accent3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69CDB-AFD6-447B-A67F-4D479FE629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6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Research Terms &amp; Conditions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8AEDB-AEFF-497F-AD8E-285AC55ADA6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sz="2600" dirty="0" smtClean="0"/>
              <a:t>NSF &amp; NIH are leading an RBM Interagency Working Group to </a:t>
            </a:r>
            <a:r>
              <a:rPr lang="en-US" sz="2600" dirty="0"/>
              <a:t>develop a Research Terms and Conditions Overlay document</a:t>
            </a:r>
            <a:r>
              <a:rPr lang="en-US" sz="2600" dirty="0" smtClean="0"/>
              <a:t>. The overlay will:</a:t>
            </a:r>
            <a:endParaRPr lang="en-US" sz="2600" dirty="0"/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erve </a:t>
            </a:r>
            <a:r>
              <a:rPr lang="en-US" sz="2400" dirty="0"/>
              <a:t>as a companion document to </a:t>
            </a:r>
            <a:r>
              <a:rPr lang="en-US" sz="2400" dirty="0" smtClean="0"/>
              <a:t>the Uniform Guidance to provide </a:t>
            </a:r>
            <a:r>
              <a:rPr lang="en-US" sz="2400" dirty="0"/>
              <a:t>additional clarity for select provisions consistent with government-wide research policy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pply </a:t>
            </a:r>
            <a:r>
              <a:rPr lang="en-US" sz="2400" dirty="0"/>
              <a:t>to research and research-related grants made by the </a:t>
            </a:r>
            <a:r>
              <a:rPr lang="en-US" sz="2400" dirty="0" smtClean="0"/>
              <a:t>participating agencies </a:t>
            </a:r>
            <a:r>
              <a:rPr lang="en-US" sz="2400" dirty="0"/>
              <a:t>to institutions of higher education and non-profit organizations. 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2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Research Terms &amp; </a:t>
            </a:r>
            <a:r>
              <a:rPr lang="en-US" b="1" dirty="0" smtClean="0"/>
              <a:t>Conditions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 Uniform </a:t>
            </a:r>
            <a:r>
              <a:rPr lang="en-US" dirty="0" smtClean="0"/>
              <a:t>Guidance outlines </a:t>
            </a:r>
            <a:r>
              <a:rPr lang="en-US" dirty="0"/>
              <a:t>provisions that are specific to research, the RTC terms and conditions: </a:t>
            </a:r>
          </a:p>
          <a:p>
            <a:pPr lvl="1"/>
            <a:r>
              <a:rPr lang="en-US" sz="2400" dirty="0"/>
              <a:t>Incorporate the entire Uniform Guidance by reference, clarifying or supplementing select provisions where appropriate and consistent with government-wide research policy. </a:t>
            </a:r>
          </a:p>
          <a:p>
            <a:pPr lvl="1"/>
            <a:r>
              <a:rPr lang="en-US" sz="2400" dirty="0"/>
              <a:t>Apply to an award when included as part of the award or when incorporated in the award by reference.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8AEDB-AEFF-497F-AD8E-285AC55ADA62}" type="slidenum">
              <a:rPr lang="en-US" smtClean="0">
                <a:solidFill>
                  <a:srgbClr val="00359E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35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66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Participating Agencies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30725"/>
          </a:xfrm>
        </p:spPr>
        <p:txBody>
          <a:bodyPr/>
          <a:lstStyle/>
          <a:p>
            <a:pPr marL="463550" indent="-463550">
              <a:lnSpc>
                <a:spcPct val="100000"/>
              </a:lnSpc>
              <a:tabLst>
                <a:tab pos="463550" algn="l"/>
              </a:tabLst>
              <a:defRPr/>
            </a:pPr>
            <a:r>
              <a:rPr lang="en-US" sz="2600" dirty="0" smtClean="0"/>
              <a:t>Department of Agriculture: NIFA</a:t>
            </a:r>
          </a:p>
          <a:p>
            <a:pPr marL="463550" indent="-463550">
              <a:tabLst>
                <a:tab pos="404813" algn="l"/>
              </a:tabLst>
              <a:defRPr/>
            </a:pPr>
            <a:r>
              <a:rPr lang="en-US" sz="2600" dirty="0" smtClean="0"/>
              <a:t>Department of Commerce: NIST/NOAA</a:t>
            </a:r>
          </a:p>
          <a:p>
            <a:pPr marL="463550" indent="-463550">
              <a:tabLst>
                <a:tab pos="463550" algn="l"/>
              </a:tabLst>
              <a:defRPr/>
            </a:pPr>
            <a:r>
              <a:rPr lang="en-US" sz="2600" dirty="0" smtClean="0"/>
              <a:t>Department of Homeland Security</a:t>
            </a:r>
          </a:p>
          <a:p>
            <a:pPr marL="463550" indent="-463550">
              <a:tabLst>
                <a:tab pos="463550" algn="l"/>
              </a:tabLst>
              <a:defRPr/>
            </a:pPr>
            <a:r>
              <a:rPr lang="en-US" sz="2600" dirty="0" smtClean="0"/>
              <a:t>Department of Energy</a:t>
            </a:r>
          </a:p>
          <a:p>
            <a:pPr marL="463550" indent="-463550">
              <a:tabLst>
                <a:tab pos="463550" algn="l"/>
              </a:tabLst>
              <a:defRPr/>
            </a:pPr>
            <a:r>
              <a:rPr lang="en-US" sz="2600" dirty="0" smtClean="0"/>
              <a:t>Department of Transportation: FAA</a:t>
            </a:r>
          </a:p>
          <a:p>
            <a:pPr marL="463550" indent="-463550">
              <a:tabLst>
                <a:tab pos="463550" algn="l"/>
              </a:tabLst>
              <a:defRPr/>
            </a:pPr>
            <a:r>
              <a:rPr lang="en-US" sz="2600" dirty="0" smtClean="0"/>
              <a:t>Environmental Protection Agency</a:t>
            </a:r>
          </a:p>
          <a:p>
            <a:pPr marL="463550" indent="-463550">
              <a:tabLst>
                <a:tab pos="463550" algn="l"/>
              </a:tabLst>
              <a:defRPr/>
            </a:pPr>
            <a:r>
              <a:rPr lang="en-US" sz="2600" dirty="0" smtClean="0"/>
              <a:t>NASA</a:t>
            </a:r>
          </a:p>
          <a:p>
            <a:pPr marL="463550" indent="-463550">
              <a:tabLst>
                <a:tab pos="463550" algn="l"/>
              </a:tabLst>
              <a:defRPr/>
            </a:pPr>
            <a:r>
              <a:rPr lang="en-US" sz="2600" dirty="0" smtClean="0"/>
              <a:t>NIH – co-Chair</a:t>
            </a:r>
          </a:p>
          <a:p>
            <a:pPr marL="463550" indent="-463550">
              <a:tabLst>
                <a:tab pos="463550" algn="l"/>
              </a:tabLst>
              <a:defRPr/>
            </a:pPr>
            <a:r>
              <a:rPr lang="en-US" sz="2600" dirty="0" smtClean="0"/>
              <a:t>NSF – co-Chair</a:t>
            </a:r>
          </a:p>
          <a:p>
            <a:pPr marL="0" indent="0">
              <a:buFont typeface="Wingdings" pitchFamily="2" charset="2"/>
              <a:buNone/>
              <a:tabLst>
                <a:tab pos="463550" algn="l"/>
              </a:tabLst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057400" cy="365125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2F2CED-EB2D-4137-A40E-1248AE3CF18C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20817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Timeline to Date</a:t>
            </a:r>
            <a:endParaRPr lang="en-US" b="1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3072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buSzPct val="125000"/>
            </a:pPr>
            <a:r>
              <a:rPr lang="en-US" altLang="en-US" sz="2000" dirty="0" smtClean="0"/>
              <a:t>In early 2014, multiple conference calls were held with representatives from the Research Business Models (RBM) Subcommittee to discuss whether, and, if so, how, to proceed with development of a replacement to the now outdated Research Terms and Conditions (RTCs).</a:t>
            </a:r>
          </a:p>
          <a:p>
            <a:pPr>
              <a:lnSpc>
                <a:spcPct val="100000"/>
              </a:lnSpc>
              <a:spcAft>
                <a:spcPts val="0"/>
              </a:spcAft>
              <a:buSzPct val="125000"/>
            </a:pPr>
            <a:r>
              <a:rPr lang="en-US" altLang="en-US" sz="2000" dirty="0" smtClean="0"/>
              <a:t>RBM approved the Working Group to move forward with development of the proposed implementation model</a:t>
            </a:r>
          </a:p>
          <a:p>
            <a:pPr>
              <a:lnSpc>
                <a:spcPct val="100000"/>
              </a:lnSpc>
              <a:spcAft>
                <a:spcPts val="0"/>
              </a:spcAft>
              <a:buSzPct val="125000"/>
            </a:pPr>
            <a:r>
              <a:rPr lang="en-US" altLang="en-US" sz="2000" dirty="0" smtClean="0"/>
              <a:t>RBM Working Group delivered clearance package to full RBM on 6/10/2015</a:t>
            </a:r>
          </a:p>
          <a:p>
            <a:pPr>
              <a:lnSpc>
                <a:spcPct val="100000"/>
              </a:lnSpc>
              <a:spcAft>
                <a:spcPts val="0"/>
              </a:spcAft>
              <a:buSzPct val="125000"/>
            </a:pPr>
            <a:r>
              <a:rPr lang="en-US" altLang="en-US" sz="2000" dirty="0" smtClean="0"/>
              <a:t>SBE Research Subcommittee approved package on August 6, 2015</a:t>
            </a:r>
          </a:p>
          <a:p>
            <a:pPr>
              <a:lnSpc>
                <a:spcPct val="100000"/>
              </a:lnSpc>
              <a:spcAft>
                <a:spcPts val="0"/>
              </a:spcAft>
              <a:buSzPct val="125000"/>
            </a:pPr>
            <a:r>
              <a:rPr lang="en-US" altLang="en-US" sz="2000" dirty="0" smtClean="0"/>
              <a:t>Package delivered to the Committee on Science (COS) September 15, 2015</a:t>
            </a:r>
          </a:p>
          <a:p>
            <a:pPr>
              <a:lnSpc>
                <a:spcPct val="100000"/>
              </a:lnSpc>
              <a:spcAft>
                <a:spcPts val="0"/>
              </a:spcAft>
              <a:buSzPct val="125000"/>
            </a:pPr>
            <a:r>
              <a:rPr lang="en-US" altLang="en-US" sz="2000" dirty="0" smtClean="0"/>
              <a:t>COS cleared for publication in Federal Register October 1, 2015</a:t>
            </a:r>
          </a:p>
          <a:p>
            <a:pPr>
              <a:lnSpc>
                <a:spcPct val="100000"/>
              </a:lnSpc>
              <a:spcAft>
                <a:spcPts val="0"/>
              </a:spcAft>
              <a:buSzPct val="125000"/>
            </a:pPr>
            <a:r>
              <a:rPr lang="en-US" altLang="en-US" sz="2000" dirty="0" smtClean="0"/>
              <a:t>Document published in the Federal Register on October 14, 2015</a:t>
            </a:r>
          </a:p>
          <a:p>
            <a:endParaRPr lang="en-US" altLang="en-US" sz="2000" dirty="0" smtClean="0"/>
          </a:p>
          <a:p>
            <a:endParaRPr lang="en-US" altLang="en-US" sz="20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400800"/>
            <a:ext cx="1295400" cy="244475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366F3D-8756-4BD0-BBA7-EC477F3D89A7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780122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31173"/>
            <a:ext cx="8229600" cy="10366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30725"/>
          </a:xfrm>
        </p:spPr>
        <p:txBody>
          <a:bodyPr/>
          <a:lstStyle/>
          <a:p>
            <a:r>
              <a:rPr lang="en-US" altLang="en-US" dirty="0" smtClean="0"/>
              <a:t>The RBM Working Group developed an overlay to the Uniform Guidance which includes or references the following documents:</a:t>
            </a:r>
          </a:p>
          <a:p>
            <a:pPr marL="914400" lvl="1" indent="-457200" eaLnBrk="1" hangingPunct="1">
              <a:defRPr/>
            </a:pPr>
            <a:r>
              <a:rPr lang="en-US" altLang="en-US" dirty="0"/>
              <a:t>Prior Approval </a:t>
            </a:r>
            <a:r>
              <a:rPr lang="en-US" altLang="en-US" dirty="0" smtClean="0"/>
              <a:t>Matrix (Appendix A)</a:t>
            </a:r>
          </a:p>
          <a:p>
            <a:pPr marL="914400" lvl="1" indent="-457200" eaLnBrk="1" hangingPunct="1">
              <a:defRPr/>
            </a:pPr>
            <a:r>
              <a:rPr lang="en-US" altLang="en-US" dirty="0" err="1"/>
              <a:t>Subaward</a:t>
            </a:r>
            <a:r>
              <a:rPr lang="en-US" altLang="en-US" dirty="0"/>
              <a:t> </a:t>
            </a:r>
            <a:r>
              <a:rPr lang="en-US" altLang="en-US" dirty="0" smtClean="0"/>
              <a:t>Matrix (Appendix B)</a:t>
            </a:r>
            <a:endParaRPr lang="en-US" altLang="en-US" dirty="0"/>
          </a:p>
          <a:p>
            <a:pPr marL="914400" lvl="1" indent="-457200" eaLnBrk="1" hangingPunct="1">
              <a:defRPr/>
            </a:pPr>
            <a:r>
              <a:rPr lang="en-US" altLang="en-US" dirty="0"/>
              <a:t>National Policy </a:t>
            </a:r>
            <a:r>
              <a:rPr lang="en-US" altLang="en-US" dirty="0" smtClean="0"/>
              <a:t>Requirements Matrix (Appendix C)</a:t>
            </a:r>
          </a:p>
          <a:p>
            <a:pPr marL="914400" lvl="1" indent="-457200" eaLnBrk="1" hangingPunct="1">
              <a:defRPr/>
            </a:pPr>
            <a:r>
              <a:rPr lang="en-US" altLang="en-US" dirty="0" smtClean="0"/>
              <a:t>Implementation </a:t>
            </a:r>
            <a:r>
              <a:rPr lang="en-US" altLang="en-US" dirty="0"/>
              <a:t>Plans</a:t>
            </a:r>
          </a:p>
          <a:p>
            <a:pPr marL="914400" lvl="1" indent="-457200" eaLnBrk="1" hangingPunct="1">
              <a:defRPr/>
            </a:pPr>
            <a:r>
              <a:rPr lang="en-US" altLang="en-US" dirty="0"/>
              <a:t>Agency Specific Requirements</a:t>
            </a:r>
          </a:p>
          <a:p>
            <a:pPr marL="914400" lvl="1" indent="-457200"/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1905000" cy="365125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310B24-B98C-49E5-91F0-A0D36AC71740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b="1" dirty="0" smtClean="0"/>
              <a:t>Documents Included in Implementation Process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537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/>
              <a:t>Considerations in Development of Draft Documents</a:t>
            </a:r>
            <a:endParaRPr lang="en-US" b="1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r>
              <a:rPr lang="en-US" altLang="en-US" sz="2400" dirty="0" smtClean="0"/>
              <a:t>National Policy Requirements - The RBM Working Group reviewed the current Matrix and determined that the Policy Matrix will include only Federal-wide Requirements and that each agency would maintain their own agency specific requirements as part of their agency implementation.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Prior Approval Matrix -  The RBM Working Group has considered each prior approval requirement identified in the Uniform Guidance using the following criterion</a:t>
            </a:r>
            <a:r>
              <a:rPr lang="en-US" altLang="en-US" dirty="0" smtClean="0"/>
              <a:t>: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838200" cy="36512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865E23A-1AA4-4028-A2AC-DDA79FFEC17A}" type="slidenum">
              <a:rPr lang="en-US" altLang="en-US" sz="1000" smtClean="0"/>
              <a:pPr/>
              <a:t>7</a:t>
            </a:fld>
            <a:endParaRPr lang="en-US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24636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Decision Process</a:t>
            </a:r>
            <a:endParaRPr lang="en-US" b="1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altLang="en-US" dirty="0" smtClean="0">
                <a:solidFill>
                  <a:schemeClr val="tx2"/>
                </a:solidFill>
              </a:rPr>
              <a:t>Do two or more agencies support waiving or changing a requirement?</a:t>
            </a:r>
          </a:p>
          <a:p>
            <a:pPr marL="857250" lvl="2" indent="-457200">
              <a:buClrTx/>
              <a:buFont typeface="Courier New" panose="02070309020205020404" pitchFamily="49" charset="0"/>
              <a:buChar char="o"/>
            </a:pPr>
            <a:r>
              <a:rPr lang="en-US" altLang="en-US" sz="2600" dirty="0" smtClean="0">
                <a:solidFill>
                  <a:schemeClr val="accent2"/>
                </a:solidFill>
              </a:rPr>
              <a:t>If yes, the requirement would be waived or changed within the RTC overlay, but agencies would have the discretion to maintain the prior approval within their agency specific requirements.</a:t>
            </a:r>
          </a:p>
          <a:p>
            <a:pPr marL="1314450" lvl="3" indent="-457200">
              <a:buClrTx/>
              <a:buFont typeface="Courier New" panose="02070309020205020404" pitchFamily="49" charset="0"/>
              <a:buChar char="o"/>
            </a:pPr>
            <a:r>
              <a:rPr lang="en-US" altLang="en-US" sz="2400" dirty="0" smtClean="0">
                <a:solidFill>
                  <a:schemeClr val="accent2"/>
                </a:solidFill>
              </a:rPr>
              <a:t>Example: All financial &amp; performance reports are due within 120 of the end date of the award </a:t>
            </a:r>
          </a:p>
          <a:p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6324600"/>
            <a:ext cx="1524000" cy="36512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DC5D37-C717-4F3E-AD5A-8C0E41FF36A5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361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Concept 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8229600" y="6509464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05218B-3AB4-4456-AE1A-6C73903B4C7F}" type="slidenum">
              <a:rPr lang="en-US" altLang="en-US" sz="1000">
                <a:solidFill>
                  <a:srgbClr val="00359E"/>
                </a:solidFill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24" y="1524000"/>
            <a:ext cx="8690576" cy="510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239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 4 - Simple CD">
  <a:themeElements>
    <a:clrScheme name="Custom 2">
      <a:dk1>
        <a:sysClr val="windowText" lastClr="000000"/>
      </a:dk1>
      <a:lt1>
        <a:sysClr val="window" lastClr="FFFFFF"/>
      </a:lt1>
      <a:dk2>
        <a:srgbClr val="00359E"/>
      </a:dk2>
      <a:lt2>
        <a:srgbClr val="EEECE1"/>
      </a:lt2>
      <a:accent1>
        <a:srgbClr val="00359E"/>
      </a:accent1>
      <a:accent2>
        <a:srgbClr val="00B050"/>
      </a:accent2>
      <a:accent3>
        <a:srgbClr val="CBCBFF"/>
      </a:accent3>
      <a:accent4>
        <a:srgbClr val="E36C09"/>
      </a:accent4>
      <a:accent5>
        <a:srgbClr val="4BACC6"/>
      </a:accent5>
      <a:accent6>
        <a:srgbClr val="F79646"/>
      </a:accent6>
      <a:hlink>
        <a:srgbClr val="00B0F0"/>
      </a:hlink>
      <a:folHlink>
        <a:srgbClr val="00B0F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5400" dirty="0" smtClean="0">
            <a:ln w="18415" cmpd="sng">
              <a:solidFill>
                <a:srgbClr val="00B853"/>
              </a:solidFill>
              <a:prstDash val="solid"/>
            </a:ln>
            <a:solidFill>
              <a:srgbClr val="00B853"/>
            </a:solidFill>
            <a:effectLst>
              <a:outerShdw blurRad="50800" dist="38100" dir="5400000" algn="tl" rotWithShape="0">
                <a:srgbClr val="0000FF">
                  <a:alpha val="64000"/>
                </a:srgbClr>
              </a:outerShdw>
            </a:effectLst>
            <a:latin typeface="Franklin Gothic Demi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signedTo xmlns="http://schemas.microsoft.com/sharepoint/v3">
      <UserInfo>
        <DisplayName>Bailey, Kaneisha (NIH/OD) [E]</DisplayName>
        <AccountId>4980</AccountId>
        <AccountType/>
      </UserInfo>
    </AssignedTo>
    <username xmlns="33f4f2d8-95ac-4647-8d43-e53236b528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B4D3F39BD0044BF7ECFE383596C27" ma:contentTypeVersion="3" ma:contentTypeDescription="Create a new document." ma:contentTypeScope="" ma:versionID="51e770512c220fae8b71454dabf9d747">
  <xsd:schema xmlns:xsd="http://www.w3.org/2001/XMLSchema" xmlns:xs="http://www.w3.org/2001/XMLSchema" xmlns:p="http://schemas.microsoft.com/office/2006/metadata/properties" xmlns:ns1="http://schemas.microsoft.com/sharepoint/v3" xmlns:ns2="33f4f2d8-95ac-4647-8d43-e53236b52810" targetNamespace="http://schemas.microsoft.com/office/2006/metadata/properties" ma:root="true" ma:fieldsID="409288aea48dc1a4abc01812a07195c3" ns1:_="" ns2:_="">
    <xsd:import namespace="http://schemas.microsoft.com/sharepoint/v3"/>
    <xsd:import namespace="33f4f2d8-95ac-4647-8d43-e53236b52810"/>
    <xsd:element name="properties">
      <xsd:complexType>
        <xsd:sequence>
          <xsd:element name="documentManagement">
            <xsd:complexType>
              <xsd:all>
                <xsd:element ref="ns1:AssignedTo"/>
                <xsd:element ref="ns2:user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ssignedTo" ma:index="8" ma:displayName="Assigned To" ma:list="UserInfo" ma:SharePointGroup="0" ma:internalName="AssignedTo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4f2d8-95ac-4647-8d43-e53236b52810" elementFormDefault="qualified">
    <xsd:import namespace="http://schemas.microsoft.com/office/2006/documentManagement/types"/>
    <xsd:import namespace="http://schemas.microsoft.com/office/infopath/2007/PartnerControls"/>
    <xsd:element name="username" ma:index="9" nillable="true" ma:displayName="username" ma:internalName="user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B313A8-4791-4FEF-BE2B-37B987CF370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33f4f2d8-95ac-4647-8d43-e53236b52810"/>
    <ds:schemaRef ds:uri="http://schemas.microsoft.com/office/infopath/2007/PartnerControls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EC08B3E-BF8C-49C4-939D-30F83F50A7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21D622-99A9-4546-A719-59F039FFC9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3f4f2d8-95ac-4647-8d43-e53236b528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2726</TotalTime>
  <Words>607</Words>
  <Application>Microsoft Office PowerPoint</Application>
  <PresentationFormat>On-screen Show (4:3)</PresentationFormat>
  <Paragraphs>72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PPT 4 - Simple CD</vt:lpstr>
      <vt:lpstr>Research Terms and Conditions</vt:lpstr>
      <vt:lpstr> Research Terms &amp; Conditions </vt:lpstr>
      <vt:lpstr>Research Terms &amp; Conditions (Cont’d)</vt:lpstr>
      <vt:lpstr>Participating Agencies</vt:lpstr>
      <vt:lpstr>Timeline to Date</vt:lpstr>
      <vt:lpstr>  </vt:lpstr>
      <vt:lpstr>Considerations in Development of Draft Documents</vt:lpstr>
      <vt:lpstr>Decision Process</vt:lpstr>
      <vt:lpstr>Concept </vt:lpstr>
      <vt:lpstr>Next Steps</vt:lpstr>
      <vt:lpstr>Questions</vt:lpstr>
    </vt:vector>
  </TitlesOfParts>
  <Company>NIH\OD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Ashe, Samuel (NIH/OD) [E]</dc:creator>
  <cp:lastModifiedBy>Toni Russo</cp:lastModifiedBy>
  <cp:revision>198</cp:revision>
  <cp:lastPrinted>2015-10-23T07:56:58Z</cp:lastPrinted>
  <dcterms:created xsi:type="dcterms:W3CDTF">2015-01-06T14:07:13Z</dcterms:created>
  <dcterms:modified xsi:type="dcterms:W3CDTF">2015-11-04T20:20:17Z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0x010100F13B4D3F39BD0044BF7ECFE383596C27</vt:lpwstr>
  </property>
</Properties>
</file>