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0"/>
  </p:notesMasterIdLst>
  <p:handoutMasterIdLst>
    <p:handoutMasterId r:id="rId41"/>
  </p:handoutMasterIdLst>
  <p:sldIdLst>
    <p:sldId id="301" r:id="rId2"/>
    <p:sldId id="304" r:id="rId3"/>
    <p:sldId id="354" r:id="rId4"/>
    <p:sldId id="303" r:id="rId5"/>
    <p:sldId id="318" r:id="rId6"/>
    <p:sldId id="317" r:id="rId7"/>
    <p:sldId id="319" r:id="rId8"/>
    <p:sldId id="320" r:id="rId9"/>
    <p:sldId id="358" r:id="rId10"/>
    <p:sldId id="305" r:id="rId11"/>
    <p:sldId id="326" r:id="rId12"/>
    <p:sldId id="327" r:id="rId13"/>
    <p:sldId id="328" r:id="rId14"/>
    <p:sldId id="324" r:id="rId15"/>
    <p:sldId id="308" r:id="rId16"/>
    <p:sldId id="329" r:id="rId17"/>
    <p:sldId id="331" r:id="rId18"/>
    <p:sldId id="332" r:id="rId19"/>
    <p:sldId id="334" r:id="rId20"/>
    <p:sldId id="315" r:id="rId21"/>
    <p:sldId id="360" r:id="rId22"/>
    <p:sldId id="365" r:id="rId23"/>
    <p:sldId id="366" r:id="rId24"/>
    <p:sldId id="368" r:id="rId25"/>
    <p:sldId id="367" r:id="rId26"/>
    <p:sldId id="369" r:id="rId27"/>
    <p:sldId id="370" r:id="rId28"/>
    <p:sldId id="371" r:id="rId29"/>
    <p:sldId id="372" r:id="rId30"/>
    <p:sldId id="373" r:id="rId31"/>
    <p:sldId id="375" r:id="rId32"/>
    <p:sldId id="374" r:id="rId33"/>
    <p:sldId id="376" r:id="rId34"/>
    <p:sldId id="377" r:id="rId35"/>
    <p:sldId id="378" r:id="rId36"/>
    <p:sldId id="379" r:id="rId37"/>
    <p:sldId id="309" r:id="rId38"/>
    <p:sldId id="363" r:id="rId39"/>
  </p:sldIdLst>
  <p:sldSz cx="9144000" cy="6858000" type="screen4x3"/>
  <p:notesSz cx="6858000" cy="9296400"/>
  <p:defaultTextStyle>
    <a:defPPr>
      <a:defRPr lang="en-US"/>
    </a:defPPr>
    <a:lvl1pPr algn="l" rtl="0" fontAlgn="base">
      <a:spcBef>
        <a:spcPct val="0"/>
      </a:spcBef>
      <a:spcAft>
        <a:spcPct val="0"/>
      </a:spcAft>
      <a:defRPr sz="3200" kern="1200">
        <a:solidFill>
          <a:schemeClr val="tx2"/>
        </a:solidFill>
        <a:latin typeface="News Gothic MT" pitchFamily="34" charset="0"/>
        <a:ea typeface="+mn-ea"/>
        <a:cs typeface="+mn-cs"/>
      </a:defRPr>
    </a:lvl1pPr>
    <a:lvl2pPr marL="457200" algn="l" rtl="0" fontAlgn="base">
      <a:spcBef>
        <a:spcPct val="0"/>
      </a:spcBef>
      <a:spcAft>
        <a:spcPct val="0"/>
      </a:spcAft>
      <a:defRPr sz="3200" kern="1200">
        <a:solidFill>
          <a:schemeClr val="tx2"/>
        </a:solidFill>
        <a:latin typeface="News Gothic MT" pitchFamily="34" charset="0"/>
        <a:ea typeface="+mn-ea"/>
        <a:cs typeface="+mn-cs"/>
      </a:defRPr>
    </a:lvl2pPr>
    <a:lvl3pPr marL="914400" algn="l" rtl="0" fontAlgn="base">
      <a:spcBef>
        <a:spcPct val="0"/>
      </a:spcBef>
      <a:spcAft>
        <a:spcPct val="0"/>
      </a:spcAft>
      <a:defRPr sz="3200" kern="1200">
        <a:solidFill>
          <a:schemeClr val="tx2"/>
        </a:solidFill>
        <a:latin typeface="News Gothic MT" pitchFamily="34" charset="0"/>
        <a:ea typeface="+mn-ea"/>
        <a:cs typeface="+mn-cs"/>
      </a:defRPr>
    </a:lvl3pPr>
    <a:lvl4pPr marL="1371600" algn="l" rtl="0" fontAlgn="base">
      <a:spcBef>
        <a:spcPct val="0"/>
      </a:spcBef>
      <a:spcAft>
        <a:spcPct val="0"/>
      </a:spcAft>
      <a:defRPr sz="3200" kern="1200">
        <a:solidFill>
          <a:schemeClr val="tx2"/>
        </a:solidFill>
        <a:latin typeface="News Gothic MT" pitchFamily="34" charset="0"/>
        <a:ea typeface="+mn-ea"/>
        <a:cs typeface="+mn-cs"/>
      </a:defRPr>
    </a:lvl4pPr>
    <a:lvl5pPr marL="1828800" algn="l" rtl="0" fontAlgn="base">
      <a:spcBef>
        <a:spcPct val="0"/>
      </a:spcBef>
      <a:spcAft>
        <a:spcPct val="0"/>
      </a:spcAft>
      <a:defRPr sz="3200" kern="1200">
        <a:solidFill>
          <a:schemeClr val="tx2"/>
        </a:solidFill>
        <a:latin typeface="News Gothic MT" pitchFamily="34" charset="0"/>
        <a:ea typeface="+mn-ea"/>
        <a:cs typeface="+mn-cs"/>
      </a:defRPr>
    </a:lvl5pPr>
    <a:lvl6pPr marL="2286000" algn="l" defTabSz="914400" rtl="0" eaLnBrk="1" latinLnBrk="0" hangingPunct="1">
      <a:defRPr sz="3200" kern="1200">
        <a:solidFill>
          <a:schemeClr val="tx2"/>
        </a:solidFill>
        <a:latin typeface="News Gothic MT" pitchFamily="34" charset="0"/>
        <a:ea typeface="+mn-ea"/>
        <a:cs typeface="+mn-cs"/>
      </a:defRPr>
    </a:lvl6pPr>
    <a:lvl7pPr marL="2743200" algn="l" defTabSz="914400" rtl="0" eaLnBrk="1" latinLnBrk="0" hangingPunct="1">
      <a:defRPr sz="3200" kern="1200">
        <a:solidFill>
          <a:schemeClr val="tx2"/>
        </a:solidFill>
        <a:latin typeface="News Gothic MT" pitchFamily="34" charset="0"/>
        <a:ea typeface="+mn-ea"/>
        <a:cs typeface="+mn-cs"/>
      </a:defRPr>
    </a:lvl7pPr>
    <a:lvl8pPr marL="3200400" algn="l" defTabSz="914400" rtl="0" eaLnBrk="1" latinLnBrk="0" hangingPunct="1">
      <a:defRPr sz="3200" kern="1200">
        <a:solidFill>
          <a:schemeClr val="tx2"/>
        </a:solidFill>
        <a:latin typeface="News Gothic MT" pitchFamily="34" charset="0"/>
        <a:ea typeface="+mn-ea"/>
        <a:cs typeface="+mn-cs"/>
      </a:defRPr>
    </a:lvl8pPr>
    <a:lvl9pPr marL="3657600" algn="l" defTabSz="914400" rtl="0" eaLnBrk="1" latinLnBrk="0" hangingPunct="1">
      <a:defRPr sz="3200" kern="1200">
        <a:solidFill>
          <a:schemeClr val="tx2"/>
        </a:solidFill>
        <a:latin typeface="News Gothic MT"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909"/>
    <a:srgbClr val="1E406D"/>
    <a:srgbClr val="3F2771"/>
    <a:srgbClr val="CC2D05"/>
    <a:srgbClr val="37ABB7"/>
    <a:srgbClr val="CC0000"/>
    <a:srgbClr val="C9935D"/>
    <a:srgbClr val="D7AF87"/>
    <a:srgbClr val="8C5D2E"/>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0350" autoAdjust="0"/>
    <p:restoredTop sz="86435" autoAdjust="0"/>
  </p:normalViewPr>
  <p:slideViewPr>
    <p:cSldViewPr snapToGrid="0">
      <p:cViewPr>
        <p:scale>
          <a:sx n="81" d="100"/>
          <a:sy n="81" d="100"/>
        </p:scale>
        <p:origin x="-168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0"/>
            <a:ext cx="2972421"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5" rIns="93168" bIns="46585" numCol="1" anchor="t" anchorCtr="0" compatLnSpc="1">
            <a:prstTxWarp prst="textNoShape">
              <a:avLst/>
            </a:prstTxWarp>
          </a:bodyPr>
          <a:lstStyle>
            <a:lvl1pPr defTabSz="931863" eaLnBrk="0" hangingPunct="0">
              <a:defRPr sz="1200">
                <a:solidFill>
                  <a:schemeClr val="tx1"/>
                </a:solidFill>
                <a:latin typeface="Verdana" pitchFamily="34" charset="0"/>
              </a:defRPr>
            </a:lvl1pPr>
          </a:lstStyle>
          <a:p>
            <a:endParaRPr lang="en-US" altLang="en-US"/>
          </a:p>
        </p:txBody>
      </p:sp>
      <p:sp>
        <p:nvSpPr>
          <p:cNvPr id="43011" name="Rectangle 3"/>
          <p:cNvSpPr>
            <a:spLocks noGrp="1" noChangeArrowheads="1"/>
          </p:cNvSpPr>
          <p:nvPr>
            <p:ph type="dt" sz="quarter" idx="1"/>
          </p:nvPr>
        </p:nvSpPr>
        <p:spPr bwMode="auto">
          <a:xfrm>
            <a:off x="3885579" y="0"/>
            <a:ext cx="2972421"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5" rIns="93168" bIns="46585" numCol="1" anchor="t" anchorCtr="0" compatLnSpc="1">
            <a:prstTxWarp prst="textNoShape">
              <a:avLst/>
            </a:prstTxWarp>
          </a:bodyPr>
          <a:lstStyle>
            <a:lvl1pPr algn="r" defTabSz="931863" eaLnBrk="0" hangingPunct="0">
              <a:defRPr sz="1200">
                <a:solidFill>
                  <a:schemeClr val="tx1"/>
                </a:solidFill>
                <a:latin typeface="Verdana" pitchFamily="34" charset="0"/>
              </a:defRPr>
            </a:lvl1pPr>
          </a:lstStyle>
          <a:p>
            <a:endParaRPr lang="en-US" altLang="en-US"/>
          </a:p>
        </p:txBody>
      </p:sp>
      <p:sp>
        <p:nvSpPr>
          <p:cNvPr id="43012" name="Rectangle 4"/>
          <p:cNvSpPr>
            <a:spLocks noGrp="1" noChangeArrowheads="1"/>
          </p:cNvSpPr>
          <p:nvPr>
            <p:ph type="ftr" sz="quarter" idx="2"/>
          </p:nvPr>
        </p:nvSpPr>
        <p:spPr bwMode="auto">
          <a:xfrm>
            <a:off x="1" y="8831264"/>
            <a:ext cx="2972421"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5" rIns="93168" bIns="46585" numCol="1" anchor="b" anchorCtr="0" compatLnSpc="1">
            <a:prstTxWarp prst="textNoShape">
              <a:avLst/>
            </a:prstTxWarp>
          </a:bodyPr>
          <a:lstStyle>
            <a:lvl1pPr defTabSz="931863" eaLnBrk="0" hangingPunct="0">
              <a:defRPr sz="1200">
                <a:solidFill>
                  <a:schemeClr val="tx1"/>
                </a:solidFill>
                <a:latin typeface="Verdana" pitchFamily="34" charset="0"/>
              </a:defRPr>
            </a:lvl1pPr>
          </a:lstStyle>
          <a:p>
            <a:endParaRPr lang="en-US" altLang="en-US"/>
          </a:p>
        </p:txBody>
      </p:sp>
      <p:sp>
        <p:nvSpPr>
          <p:cNvPr id="43013" name="Rectangle 5"/>
          <p:cNvSpPr>
            <a:spLocks noGrp="1" noChangeArrowheads="1"/>
          </p:cNvSpPr>
          <p:nvPr>
            <p:ph type="sldNum" sz="quarter" idx="3"/>
          </p:nvPr>
        </p:nvSpPr>
        <p:spPr bwMode="auto">
          <a:xfrm>
            <a:off x="3885579" y="8831264"/>
            <a:ext cx="2972421"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5" rIns="93168" bIns="46585" numCol="1" anchor="b" anchorCtr="0" compatLnSpc="1">
            <a:prstTxWarp prst="textNoShape">
              <a:avLst/>
            </a:prstTxWarp>
          </a:bodyPr>
          <a:lstStyle>
            <a:lvl1pPr algn="r" defTabSz="931863" eaLnBrk="0" hangingPunct="0">
              <a:defRPr sz="1200">
                <a:solidFill>
                  <a:schemeClr val="tx1"/>
                </a:solidFill>
                <a:latin typeface="Verdana" pitchFamily="34" charset="0"/>
              </a:defRPr>
            </a:lvl1pPr>
          </a:lstStyle>
          <a:p>
            <a:fld id="{1C1E1C27-03EA-4720-87EF-81B3158CF614}" type="slidenum">
              <a:rPr lang="en-US" altLang="en-US"/>
              <a:pPr/>
              <a:t>‹#›</a:t>
            </a:fld>
            <a:endParaRPr lang="en-US" altLang="en-US"/>
          </a:p>
        </p:txBody>
      </p:sp>
    </p:spTree>
    <p:extLst>
      <p:ext uri="{BB962C8B-B14F-4D97-AF65-F5344CB8AC3E}">
        <p14:creationId xmlns:p14="http://schemas.microsoft.com/office/powerpoint/2010/main" val="2455348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1026"/>
          <p:cNvSpPr>
            <a:spLocks noGrp="1" noChangeArrowheads="1"/>
          </p:cNvSpPr>
          <p:nvPr>
            <p:ph type="hdr" sz="quarter"/>
          </p:nvPr>
        </p:nvSpPr>
        <p:spPr bwMode="auto">
          <a:xfrm>
            <a:off x="0" y="0"/>
            <a:ext cx="29817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200">
                <a:latin typeface="Verdana" pitchFamily="34" charset="0"/>
              </a:defRPr>
            </a:lvl1pPr>
          </a:lstStyle>
          <a:p>
            <a:endParaRPr lang="en-US" altLang="en-US"/>
          </a:p>
        </p:txBody>
      </p:sp>
      <p:sp>
        <p:nvSpPr>
          <p:cNvPr id="69635" name="Rectangle 1027"/>
          <p:cNvSpPr>
            <a:spLocks noGrp="1" noChangeArrowheads="1"/>
          </p:cNvSpPr>
          <p:nvPr>
            <p:ph type="dt" idx="1"/>
          </p:nvPr>
        </p:nvSpPr>
        <p:spPr bwMode="auto">
          <a:xfrm>
            <a:off x="3876261" y="0"/>
            <a:ext cx="29817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200">
                <a:latin typeface="Verdana" pitchFamily="34" charset="0"/>
              </a:defRPr>
            </a:lvl1pPr>
          </a:lstStyle>
          <a:p>
            <a:endParaRPr lang="en-US" altLang="en-US"/>
          </a:p>
        </p:txBody>
      </p:sp>
      <p:sp>
        <p:nvSpPr>
          <p:cNvPr id="69636" name="Rectangle 1028"/>
          <p:cNvSpPr>
            <a:spLocks noGrp="1" noRot="1" noChangeAspect="1" noChangeArrowheads="1" noTextEdit="1"/>
          </p:cNvSpPr>
          <p:nvPr>
            <p:ph type="sldImg" idx="2"/>
          </p:nvPr>
        </p:nvSpPr>
        <p:spPr bwMode="auto">
          <a:xfrm>
            <a:off x="1092200" y="685800"/>
            <a:ext cx="46736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1029"/>
          <p:cNvSpPr>
            <a:spLocks noGrp="1" noChangeArrowheads="1"/>
          </p:cNvSpPr>
          <p:nvPr>
            <p:ph type="body" sz="quarter" idx="3"/>
          </p:nvPr>
        </p:nvSpPr>
        <p:spPr bwMode="auto">
          <a:xfrm>
            <a:off x="894522" y="4419600"/>
            <a:ext cx="506895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638" name="Rectangle 1030"/>
          <p:cNvSpPr>
            <a:spLocks noGrp="1" noChangeArrowheads="1"/>
          </p:cNvSpPr>
          <p:nvPr>
            <p:ph type="ftr" sz="quarter" idx="4"/>
          </p:nvPr>
        </p:nvSpPr>
        <p:spPr bwMode="auto">
          <a:xfrm>
            <a:off x="0" y="8839200"/>
            <a:ext cx="29817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defRPr sz="1200">
                <a:latin typeface="Verdana" pitchFamily="34" charset="0"/>
              </a:defRPr>
            </a:lvl1pPr>
          </a:lstStyle>
          <a:p>
            <a:endParaRPr lang="en-US" altLang="en-US"/>
          </a:p>
        </p:txBody>
      </p:sp>
      <p:sp>
        <p:nvSpPr>
          <p:cNvPr id="69639" name="Rectangle 1031"/>
          <p:cNvSpPr>
            <a:spLocks noGrp="1" noChangeArrowheads="1"/>
          </p:cNvSpPr>
          <p:nvPr>
            <p:ph type="sldNum" sz="quarter" idx="5"/>
          </p:nvPr>
        </p:nvSpPr>
        <p:spPr bwMode="auto">
          <a:xfrm>
            <a:off x="3876261" y="8839200"/>
            <a:ext cx="29817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a:defRPr sz="1200">
                <a:latin typeface="Verdana" pitchFamily="34" charset="0"/>
              </a:defRPr>
            </a:lvl1pPr>
          </a:lstStyle>
          <a:p>
            <a:fld id="{5E06425B-152B-4885-9057-6110CF3C8866}" type="slidenum">
              <a:rPr lang="en-US" altLang="en-US"/>
              <a:pPr/>
              <a:t>‹#›</a:t>
            </a:fld>
            <a:endParaRPr lang="en-US" altLang="en-US"/>
          </a:p>
        </p:txBody>
      </p:sp>
    </p:spTree>
    <p:extLst>
      <p:ext uri="{BB962C8B-B14F-4D97-AF65-F5344CB8AC3E}">
        <p14:creationId xmlns:p14="http://schemas.microsoft.com/office/powerpoint/2010/main" val="17817090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a:t>
            </a:fld>
            <a:endParaRPr lang="en-US" altLang="en-US"/>
          </a:p>
        </p:txBody>
      </p:sp>
    </p:spTree>
    <p:extLst>
      <p:ext uri="{BB962C8B-B14F-4D97-AF65-F5344CB8AC3E}">
        <p14:creationId xmlns:p14="http://schemas.microsoft.com/office/powerpoint/2010/main" val="1009647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10</a:t>
            </a:fld>
            <a:endParaRPr lang="en-US" altLang="en-US"/>
          </a:p>
        </p:txBody>
      </p:sp>
    </p:spTree>
    <p:extLst>
      <p:ext uri="{BB962C8B-B14F-4D97-AF65-F5344CB8AC3E}">
        <p14:creationId xmlns:p14="http://schemas.microsoft.com/office/powerpoint/2010/main" val="4065180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11</a:t>
            </a:fld>
            <a:endParaRPr lang="en-US" altLang="en-US"/>
          </a:p>
        </p:txBody>
      </p:sp>
    </p:spTree>
    <p:extLst>
      <p:ext uri="{BB962C8B-B14F-4D97-AF65-F5344CB8AC3E}">
        <p14:creationId xmlns:p14="http://schemas.microsoft.com/office/powerpoint/2010/main" val="404365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12</a:t>
            </a:fld>
            <a:endParaRPr lang="en-US" altLang="en-US"/>
          </a:p>
        </p:txBody>
      </p:sp>
    </p:spTree>
    <p:extLst>
      <p:ext uri="{BB962C8B-B14F-4D97-AF65-F5344CB8AC3E}">
        <p14:creationId xmlns:p14="http://schemas.microsoft.com/office/powerpoint/2010/main" val="3034534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13</a:t>
            </a:fld>
            <a:endParaRPr lang="en-US" altLang="en-US"/>
          </a:p>
        </p:txBody>
      </p:sp>
    </p:spTree>
    <p:extLst>
      <p:ext uri="{BB962C8B-B14F-4D97-AF65-F5344CB8AC3E}">
        <p14:creationId xmlns:p14="http://schemas.microsoft.com/office/powerpoint/2010/main" val="972519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14</a:t>
            </a:fld>
            <a:endParaRPr lang="en-US" altLang="en-US"/>
          </a:p>
        </p:txBody>
      </p:sp>
    </p:spTree>
    <p:extLst>
      <p:ext uri="{BB962C8B-B14F-4D97-AF65-F5344CB8AC3E}">
        <p14:creationId xmlns:p14="http://schemas.microsoft.com/office/powerpoint/2010/main" val="23583406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15</a:t>
            </a:fld>
            <a:endParaRPr lang="en-US" altLang="en-US"/>
          </a:p>
        </p:txBody>
      </p:sp>
    </p:spTree>
    <p:extLst>
      <p:ext uri="{BB962C8B-B14F-4D97-AF65-F5344CB8AC3E}">
        <p14:creationId xmlns:p14="http://schemas.microsoft.com/office/powerpoint/2010/main" val="2102047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16</a:t>
            </a:fld>
            <a:endParaRPr lang="en-US" altLang="en-US"/>
          </a:p>
        </p:txBody>
      </p:sp>
    </p:spTree>
    <p:extLst>
      <p:ext uri="{BB962C8B-B14F-4D97-AF65-F5344CB8AC3E}">
        <p14:creationId xmlns:p14="http://schemas.microsoft.com/office/powerpoint/2010/main" val="2267696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17</a:t>
            </a:fld>
            <a:endParaRPr lang="en-US" altLang="en-US"/>
          </a:p>
        </p:txBody>
      </p:sp>
    </p:spTree>
    <p:extLst>
      <p:ext uri="{BB962C8B-B14F-4D97-AF65-F5344CB8AC3E}">
        <p14:creationId xmlns:p14="http://schemas.microsoft.com/office/powerpoint/2010/main" val="1930391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18</a:t>
            </a:fld>
            <a:endParaRPr lang="en-US" altLang="en-US"/>
          </a:p>
        </p:txBody>
      </p:sp>
    </p:spTree>
    <p:extLst>
      <p:ext uri="{BB962C8B-B14F-4D97-AF65-F5344CB8AC3E}">
        <p14:creationId xmlns:p14="http://schemas.microsoft.com/office/powerpoint/2010/main" val="4293502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19</a:t>
            </a:fld>
            <a:endParaRPr lang="en-US" altLang="en-US"/>
          </a:p>
        </p:txBody>
      </p:sp>
    </p:spTree>
    <p:extLst>
      <p:ext uri="{BB962C8B-B14F-4D97-AF65-F5344CB8AC3E}">
        <p14:creationId xmlns:p14="http://schemas.microsoft.com/office/powerpoint/2010/main" val="3900654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a:t>
            </a:fld>
            <a:endParaRPr lang="en-US" altLang="en-US"/>
          </a:p>
        </p:txBody>
      </p:sp>
    </p:spTree>
    <p:extLst>
      <p:ext uri="{BB962C8B-B14F-4D97-AF65-F5344CB8AC3E}">
        <p14:creationId xmlns:p14="http://schemas.microsoft.com/office/powerpoint/2010/main" val="2423742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20</a:t>
            </a:fld>
            <a:endParaRPr lang="en-US" altLang="en-US"/>
          </a:p>
        </p:txBody>
      </p:sp>
    </p:spTree>
    <p:extLst>
      <p:ext uri="{BB962C8B-B14F-4D97-AF65-F5344CB8AC3E}">
        <p14:creationId xmlns:p14="http://schemas.microsoft.com/office/powerpoint/2010/main" val="143201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21</a:t>
            </a:fld>
            <a:endParaRPr lang="en-US" altLang="en-US"/>
          </a:p>
        </p:txBody>
      </p:sp>
    </p:spTree>
    <p:extLst>
      <p:ext uri="{BB962C8B-B14F-4D97-AF65-F5344CB8AC3E}">
        <p14:creationId xmlns:p14="http://schemas.microsoft.com/office/powerpoint/2010/main" val="4270122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22</a:t>
            </a:fld>
            <a:endParaRPr lang="en-US" altLang="en-US"/>
          </a:p>
        </p:txBody>
      </p:sp>
    </p:spTree>
    <p:extLst>
      <p:ext uri="{BB962C8B-B14F-4D97-AF65-F5344CB8AC3E}">
        <p14:creationId xmlns:p14="http://schemas.microsoft.com/office/powerpoint/2010/main" val="3954234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23</a:t>
            </a:fld>
            <a:endParaRPr lang="en-US" altLang="en-US"/>
          </a:p>
        </p:txBody>
      </p:sp>
    </p:spTree>
    <p:extLst>
      <p:ext uri="{BB962C8B-B14F-4D97-AF65-F5344CB8AC3E}">
        <p14:creationId xmlns:p14="http://schemas.microsoft.com/office/powerpoint/2010/main" val="3180205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24</a:t>
            </a:fld>
            <a:endParaRPr lang="en-US" altLang="en-US"/>
          </a:p>
        </p:txBody>
      </p:sp>
    </p:spTree>
    <p:extLst>
      <p:ext uri="{BB962C8B-B14F-4D97-AF65-F5344CB8AC3E}">
        <p14:creationId xmlns:p14="http://schemas.microsoft.com/office/powerpoint/2010/main" val="227529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25</a:t>
            </a:fld>
            <a:endParaRPr lang="en-US" altLang="en-US"/>
          </a:p>
        </p:txBody>
      </p:sp>
    </p:spTree>
    <p:extLst>
      <p:ext uri="{BB962C8B-B14F-4D97-AF65-F5344CB8AC3E}">
        <p14:creationId xmlns:p14="http://schemas.microsoft.com/office/powerpoint/2010/main" val="14254785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26</a:t>
            </a:fld>
            <a:endParaRPr lang="en-US" altLang="en-US"/>
          </a:p>
        </p:txBody>
      </p:sp>
    </p:spTree>
    <p:extLst>
      <p:ext uri="{BB962C8B-B14F-4D97-AF65-F5344CB8AC3E}">
        <p14:creationId xmlns:p14="http://schemas.microsoft.com/office/powerpoint/2010/main" val="1057716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27</a:t>
            </a:fld>
            <a:endParaRPr lang="en-US" altLang="en-US"/>
          </a:p>
        </p:txBody>
      </p:sp>
    </p:spTree>
    <p:extLst>
      <p:ext uri="{BB962C8B-B14F-4D97-AF65-F5344CB8AC3E}">
        <p14:creationId xmlns:p14="http://schemas.microsoft.com/office/powerpoint/2010/main" val="34481184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28</a:t>
            </a:fld>
            <a:endParaRPr lang="en-US" altLang="en-US"/>
          </a:p>
        </p:txBody>
      </p:sp>
    </p:spTree>
    <p:extLst>
      <p:ext uri="{BB962C8B-B14F-4D97-AF65-F5344CB8AC3E}">
        <p14:creationId xmlns:p14="http://schemas.microsoft.com/office/powerpoint/2010/main" val="39006279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29</a:t>
            </a:fld>
            <a:endParaRPr lang="en-US" altLang="en-US"/>
          </a:p>
        </p:txBody>
      </p:sp>
    </p:spTree>
    <p:extLst>
      <p:ext uri="{BB962C8B-B14F-4D97-AF65-F5344CB8AC3E}">
        <p14:creationId xmlns:p14="http://schemas.microsoft.com/office/powerpoint/2010/main" val="3824254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a:t>
            </a:fld>
            <a:endParaRPr lang="en-US" altLang="en-US"/>
          </a:p>
        </p:txBody>
      </p:sp>
    </p:spTree>
    <p:extLst>
      <p:ext uri="{BB962C8B-B14F-4D97-AF65-F5344CB8AC3E}">
        <p14:creationId xmlns:p14="http://schemas.microsoft.com/office/powerpoint/2010/main" val="32846888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30</a:t>
            </a:fld>
            <a:endParaRPr lang="en-US" altLang="en-US"/>
          </a:p>
        </p:txBody>
      </p:sp>
    </p:spTree>
    <p:extLst>
      <p:ext uri="{BB962C8B-B14F-4D97-AF65-F5344CB8AC3E}">
        <p14:creationId xmlns:p14="http://schemas.microsoft.com/office/powerpoint/2010/main" val="2956364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31</a:t>
            </a:fld>
            <a:endParaRPr lang="en-US" altLang="en-US"/>
          </a:p>
        </p:txBody>
      </p:sp>
    </p:spTree>
    <p:extLst>
      <p:ext uri="{BB962C8B-B14F-4D97-AF65-F5344CB8AC3E}">
        <p14:creationId xmlns:p14="http://schemas.microsoft.com/office/powerpoint/2010/main" val="36592877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32</a:t>
            </a:fld>
            <a:endParaRPr lang="en-US" altLang="en-US"/>
          </a:p>
        </p:txBody>
      </p:sp>
    </p:spTree>
    <p:extLst>
      <p:ext uri="{BB962C8B-B14F-4D97-AF65-F5344CB8AC3E}">
        <p14:creationId xmlns:p14="http://schemas.microsoft.com/office/powerpoint/2010/main" val="21454432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33</a:t>
            </a:fld>
            <a:endParaRPr lang="en-US" altLang="en-US"/>
          </a:p>
        </p:txBody>
      </p:sp>
    </p:spTree>
    <p:extLst>
      <p:ext uri="{BB962C8B-B14F-4D97-AF65-F5344CB8AC3E}">
        <p14:creationId xmlns:p14="http://schemas.microsoft.com/office/powerpoint/2010/main" val="29405927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34</a:t>
            </a:fld>
            <a:endParaRPr lang="en-US" altLang="en-US"/>
          </a:p>
        </p:txBody>
      </p:sp>
    </p:spTree>
    <p:extLst>
      <p:ext uri="{BB962C8B-B14F-4D97-AF65-F5344CB8AC3E}">
        <p14:creationId xmlns:p14="http://schemas.microsoft.com/office/powerpoint/2010/main" val="31066832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35</a:t>
            </a:fld>
            <a:endParaRPr lang="en-US" altLang="en-US"/>
          </a:p>
        </p:txBody>
      </p:sp>
    </p:spTree>
    <p:extLst>
      <p:ext uri="{BB962C8B-B14F-4D97-AF65-F5344CB8AC3E}">
        <p14:creationId xmlns:p14="http://schemas.microsoft.com/office/powerpoint/2010/main" val="15477790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36</a:t>
            </a:fld>
            <a:endParaRPr lang="en-US" altLang="en-US"/>
          </a:p>
        </p:txBody>
      </p:sp>
    </p:spTree>
    <p:extLst>
      <p:ext uri="{BB962C8B-B14F-4D97-AF65-F5344CB8AC3E}">
        <p14:creationId xmlns:p14="http://schemas.microsoft.com/office/powerpoint/2010/main" val="15558208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37</a:t>
            </a:fld>
            <a:endParaRPr lang="en-US" altLang="en-US"/>
          </a:p>
        </p:txBody>
      </p:sp>
    </p:spTree>
    <p:extLst>
      <p:ext uri="{BB962C8B-B14F-4D97-AF65-F5344CB8AC3E}">
        <p14:creationId xmlns:p14="http://schemas.microsoft.com/office/powerpoint/2010/main" val="10686325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38</a:t>
            </a:fld>
            <a:endParaRPr lang="en-US" altLang="en-US"/>
          </a:p>
        </p:txBody>
      </p:sp>
    </p:spTree>
    <p:extLst>
      <p:ext uri="{BB962C8B-B14F-4D97-AF65-F5344CB8AC3E}">
        <p14:creationId xmlns:p14="http://schemas.microsoft.com/office/powerpoint/2010/main" val="1591763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4</a:t>
            </a:fld>
            <a:endParaRPr lang="en-US" altLang="en-US"/>
          </a:p>
        </p:txBody>
      </p:sp>
    </p:spTree>
    <p:extLst>
      <p:ext uri="{BB962C8B-B14F-4D97-AF65-F5344CB8AC3E}">
        <p14:creationId xmlns:p14="http://schemas.microsoft.com/office/powerpoint/2010/main" val="1641418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5</a:t>
            </a:fld>
            <a:endParaRPr lang="en-US" altLang="en-US"/>
          </a:p>
        </p:txBody>
      </p:sp>
    </p:spTree>
    <p:extLst>
      <p:ext uri="{BB962C8B-B14F-4D97-AF65-F5344CB8AC3E}">
        <p14:creationId xmlns:p14="http://schemas.microsoft.com/office/powerpoint/2010/main" val="3311932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6</a:t>
            </a:fld>
            <a:endParaRPr lang="en-US" altLang="en-US"/>
          </a:p>
        </p:txBody>
      </p:sp>
    </p:spTree>
    <p:extLst>
      <p:ext uri="{BB962C8B-B14F-4D97-AF65-F5344CB8AC3E}">
        <p14:creationId xmlns:p14="http://schemas.microsoft.com/office/powerpoint/2010/main" val="2837819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7</a:t>
            </a:fld>
            <a:endParaRPr lang="en-US" altLang="en-US"/>
          </a:p>
        </p:txBody>
      </p:sp>
    </p:spTree>
    <p:extLst>
      <p:ext uri="{BB962C8B-B14F-4D97-AF65-F5344CB8AC3E}">
        <p14:creationId xmlns:p14="http://schemas.microsoft.com/office/powerpoint/2010/main" val="344185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8</a:t>
            </a:fld>
            <a:endParaRPr lang="en-US" altLang="en-US"/>
          </a:p>
        </p:txBody>
      </p:sp>
    </p:spTree>
    <p:extLst>
      <p:ext uri="{BB962C8B-B14F-4D97-AF65-F5344CB8AC3E}">
        <p14:creationId xmlns:p14="http://schemas.microsoft.com/office/powerpoint/2010/main" val="3694876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6425B-152B-4885-9057-6110CF3C8866}" type="slidenum">
              <a:rPr lang="en-US" altLang="en-US" smtClean="0"/>
              <a:pPr/>
              <a:t>9</a:t>
            </a:fld>
            <a:endParaRPr lang="en-US" altLang="en-US"/>
          </a:p>
        </p:txBody>
      </p:sp>
    </p:spTree>
    <p:extLst>
      <p:ext uri="{BB962C8B-B14F-4D97-AF65-F5344CB8AC3E}">
        <p14:creationId xmlns:p14="http://schemas.microsoft.com/office/powerpoint/2010/main" val="26697699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5852" y="281471"/>
            <a:ext cx="3892296" cy="527304"/>
          </a:xfrm>
          <a:prstGeom prst="rect">
            <a:avLst/>
          </a:prstGeom>
        </p:spPr>
      </p:pic>
      <p:sp>
        <p:nvSpPr>
          <p:cNvPr id="5" name="Rectangle 4"/>
          <p:cNvSpPr/>
          <p:nvPr userDrawn="1"/>
        </p:nvSpPr>
        <p:spPr bwMode="auto">
          <a:xfrm>
            <a:off x="0" y="1242646"/>
            <a:ext cx="9144000" cy="5615354"/>
          </a:xfrm>
          <a:prstGeom prst="rect">
            <a:avLst/>
          </a:prstGeom>
          <a:solidFill>
            <a:srgbClr val="1E406D"/>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2"/>
              </a:solidFill>
              <a:effectLst/>
              <a:latin typeface="News Gothic MT" pitchFamily="34" charset="0"/>
            </a:endParaRPr>
          </a:p>
        </p:txBody>
      </p:sp>
    </p:spTree>
    <p:extLst>
      <p:ext uri="{BB962C8B-B14F-4D97-AF65-F5344CB8AC3E}">
        <p14:creationId xmlns:p14="http://schemas.microsoft.com/office/powerpoint/2010/main" val="28574542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a:xfrm>
            <a:off x="738188" y="962025"/>
            <a:ext cx="7748587" cy="4513263"/>
          </a:xfrm>
          <a:prstGeom prst="rect">
            <a:avLst/>
          </a:prstGeo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966797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atin typeface="Trebuchet MS" panose="020B0603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4028191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866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0" y="6096000"/>
            <a:ext cx="9144000" cy="0"/>
          </a:xfrm>
          <a:prstGeom prst="line">
            <a:avLst/>
          </a:prstGeom>
          <a:ln w="25400">
            <a:solidFill>
              <a:srgbClr val="1E406D"/>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90600" y="5200471"/>
            <a:ext cx="7162800" cy="892552"/>
          </a:xfrm>
          <a:prstGeom prst="rect">
            <a:avLst/>
          </a:prstGeom>
          <a:noFill/>
        </p:spPr>
        <p:txBody>
          <a:bodyPr wrap="square" rtlCol="0">
            <a:spAutoFit/>
          </a:bodyPr>
          <a:lstStyle/>
          <a:p>
            <a:pPr algn="ctr"/>
            <a:r>
              <a:rPr lang="en-US" sz="1400" cap="none" baseline="0" dirty="0" smtClean="0">
                <a:solidFill>
                  <a:srgbClr val="1E406D"/>
                </a:solidFill>
                <a:latin typeface="Trebuchet MS" panose="020B0603020202020204" pitchFamily="34" charset="0"/>
              </a:rPr>
              <a:t>Optimizing the Nation’s Investment in Academic Research</a:t>
            </a:r>
          </a:p>
          <a:p>
            <a:pPr algn="ctr"/>
            <a:r>
              <a:rPr lang="en-US" sz="1200" cap="none" baseline="0" dirty="0" smtClean="0">
                <a:solidFill>
                  <a:srgbClr val="1E406D"/>
                </a:solidFill>
                <a:latin typeface="Trebuchet MS" panose="020B0603020202020204" pitchFamily="34" charset="0"/>
              </a:rPr>
              <a:t>A New Regulatory Framework for the 21st Century, Part 1</a:t>
            </a:r>
          </a:p>
          <a:p>
            <a:pPr algn="ctr"/>
            <a:endParaRPr lang="en-US" sz="1200" cap="none" baseline="0" dirty="0" smtClean="0">
              <a:solidFill>
                <a:srgbClr val="1E406D"/>
              </a:solidFill>
              <a:latin typeface="Trebuchet MS" panose="020B0603020202020204" pitchFamily="34" charset="0"/>
            </a:endParaRPr>
          </a:p>
          <a:p>
            <a:pPr algn="ctr"/>
            <a:r>
              <a:rPr lang="en-US" sz="1400" cap="all" dirty="0" smtClean="0">
                <a:solidFill>
                  <a:srgbClr val="1E406D"/>
                </a:solidFill>
                <a:latin typeface="Trebuchet MS" panose="020B0603020202020204" pitchFamily="34" charset="0"/>
              </a:rPr>
              <a:t>POLICY AND GLOBAL AFFAIRS DIVISION</a:t>
            </a:r>
            <a:endParaRPr lang="en-US" sz="1100" cap="none" dirty="0">
              <a:solidFill>
                <a:srgbClr val="1E406D"/>
              </a:solidFill>
              <a:latin typeface="Trebuchet MS" panose="020B0603020202020204" pitchFamily="34" charset="0"/>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65822" y="6248400"/>
            <a:ext cx="2812357" cy="381000"/>
          </a:xfrm>
          <a:prstGeom prst="rect">
            <a:avLst/>
          </a:prstGeom>
        </p:spPr>
      </p:pic>
    </p:spTree>
    <p:extLst>
      <p:ext uri="{BB962C8B-B14F-4D97-AF65-F5344CB8AC3E}">
        <p14:creationId xmlns:p14="http://schemas.microsoft.com/office/powerpoint/2010/main" val="4573580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7" r:id="rId3"/>
    <p:sldLayoutId id="2147483668"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25" y="2133811"/>
            <a:ext cx="8967357" cy="4596130"/>
          </a:xfrm>
          <a:prstGeom prst="rect">
            <a:avLst/>
          </a:prstGeom>
          <a:noFill/>
        </p:spPr>
        <p:txBody>
          <a:bodyPr wrap="square" rtlCol="0">
            <a:spAutoFit/>
          </a:bodyPr>
          <a:lstStyle/>
          <a:p>
            <a:pPr algn="ctr">
              <a:lnSpc>
                <a:spcPts val="3600"/>
              </a:lnSpc>
            </a:pPr>
            <a:r>
              <a:rPr lang="en-US" sz="2500" b="1" dirty="0" smtClean="0">
                <a:solidFill>
                  <a:schemeClr val="bg1"/>
                </a:solidFill>
                <a:latin typeface="Arial" panose="020B0604020202020204" pitchFamily="34" charset="0"/>
                <a:cs typeface="Arial" panose="020B0604020202020204" pitchFamily="34" charset="0"/>
              </a:rPr>
              <a:t>Optimizing the Nation’s Investment in Academic Research</a:t>
            </a:r>
          </a:p>
          <a:p>
            <a:pPr algn="ctr">
              <a:lnSpc>
                <a:spcPts val="3600"/>
              </a:lnSpc>
            </a:pPr>
            <a:r>
              <a:rPr lang="en-US" sz="2000" b="1" dirty="0" smtClean="0">
                <a:solidFill>
                  <a:schemeClr val="bg1"/>
                </a:solidFill>
                <a:latin typeface="Arial" panose="020B0604020202020204" pitchFamily="34" charset="0"/>
                <a:cs typeface="Arial" panose="020B0604020202020204" pitchFamily="34" charset="0"/>
              </a:rPr>
              <a:t>A New Regulatory Framework for the 21st Century, Part 1</a:t>
            </a:r>
          </a:p>
          <a:p>
            <a:pPr algn="ctr"/>
            <a:endParaRPr lang="en-US" sz="1800" b="1" dirty="0" smtClean="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Larry R. Faulkner </a:t>
            </a:r>
          </a:p>
          <a:p>
            <a:pPr algn="ctr"/>
            <a:r>
              <a:rPr lang="en-US" sz="1400" dirty="0" smtClean="0">
                <a:solidFill>
                  <a:schemeClr val="bg1"/>
                </a:solidFill>
                <a:latin typeface="Arial" panose="020B0604020202020204" pitchFamily="34" charset="0"/>
                <a:cs typeface="Arial" panose="020B0604020202020204" pitchFamily="34" charset="0"/>
              </a:rPr>
              <a:t>Chair</a:t>
            </a:r>
          </a:p>
          <a:p>
            <a:pPr algn="ctr"/>
            <a:endParaRPr lang="en-US" sz="1600" b="1" dirty="0" smtClean="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Harriet Rabb</a:t>
            </a:r>
          </a:p>
          <a:p>
            <a:pPr algn="ctr"/>
            <a:r>
              <a:rPr lang="en-US" sz="1400" dirty="0" smtClean="0">
                <a:solidFill>
                  <a:schemeClr val="bg1"/>
                </a:solidFill>
                <a:latin typeface="Arial" panose="020B0604020202020204" pitchFamily="34" charset="0"/>
                <a:cs typeface="Arial" panose="020B0604020202020204" pitchFamily="34" charset="0"/>
              </a:rPr>
              <a:t>Vice Chair</a:t>
            </a:r>
          </a:p>
          <a:p>
            <a:pPr algn="ctr">
              <a:lnSpc>
                <a:spcPts val="3600"/>
              </a:lnSpc>
            </a:pPr>
            <a:endParaRPr lang="en-US" sz="1600" b="1" dirty="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Committee on Federal Research Regulations and Reporting Requirements: </a:t>
            </a:r>
          </a:p>
          <a:p>
            <a:r>
              <a:rPr lang="en-US" sz="1600" b="1" dirty="0" smtClean="0">
                <a:solidFill>
                  <a:schemeClr val="bg1"/>
                </a:solidFill>
                <a:latin typeface="Arial" panose="020B0604020202020204" pitchFamily="34" charset="0"/>
                <a:cs typeface="Arial" panose="020B0604020202020204" pitchFamily="34" charset="0"/>
              </a:rPr>
              <a:t>              A New Framework for the 21st Century</a:t>
            </a:r>
          </a:p>
          <a:p>
            <a:pPr algn="ctr">
              <a:lnSpc>
                <a:spcPts val="2800"/>
              </a:lnSpc>
            </a:pPr>
            <a:r>
              <a:rPr lang="en-US" sz="1600" b="1" dirty="0" smtClean="0">
                <a:solidFill>
                  <a:schemeClr val="bg1"/>
                </a:solidFill>
                <a:latin typeface="Arial" panose="020B0604020202020204" pitchFamily="34" charset="0"/>
                <a:cs typeface="Arial" panose="020B0604020202020204" pitchFamily="34" charset="0"/>
              </a:rPr>
              <a:t/>
            </a:r>
            <a:br>
              <a:rPr lang="en-US" sz="1600" b="1" dirty="0" smtClean="0">
                <a:solidFill>
                  <a:schemeClr val="bg1"/>
                </a:solidFill>
                <a:latin typeface="Arial" panose="020B0604020202020204" pitchFamily="34" charset="0"/>
                <a:cs typeface="Arial" panose="020B0604020202020204" pitchFamily="34" charset="0"/>
              </a:rPr>
            </a:br>
            <a:r>
              <a:rPr lang="en-US" sz="1600" b="1" dirty="0" smtClean="0">
                <a:solidFill>
                  <a:schemeClr val="bg1"/>
                </a:solidFill>
                <a:latin typeface="Arial" panose="020B0604020202020204" pitchFamily="34" charset="0"/>
                <a:cs typeface="Arial" panose="020B0604020202020204" pitchFamily="34" charset="0"/>
              </a:rPr>
              <a:t>September 2015</a:t>
            </a:r>
          </a:p>
          <a:p>
            <a:pPr algn="ctr">
              <a:lnSpc>
                <a:spcPts val="3600"/>
              </a:lnSpc>
            </a:pPr>
            <a:endParaRPr lang="en-US" sz="2000" b="1" dirty="0" smtClean="0">
              <a:solidFill>
                <a:schemeClr val="bg1"/>
              </a:solidFill>
              <a:latin typeface="Arial" panose="020B0604020202020204" pitchFamily="34" charset="0"/>
              <a:cs typeface="Arial" panose="020B0604020202020204" pitchFamily="34" charset="0"/>
            </a:endParaRPr>
          </a:p>
        </p:txBody>
      </p:sp>
      <p:sp>
        <p:nvSpPr>
          <p:cNvPr id="3" name="TextBox 2"/>
          <p:cNvSpPr txBox="1"/>
          <p:nvPr/>
        </p:nvSpPr>
        <p:spPr>
          <a:xfrm>
            <a:off x="921996" y="1428690"/>
            <a:ext cx="7300009" cy="369332"/>
          </a:xfrm>
          <a:prstGeom prst="rect">
            <a:avLst/>
          </a:prstGeom>
          <a:noFill/>
        </p:spPr>
        <p:txBody>
          <a:bodyPr wrap="square" rtlCol="0">
            <a:spAutoFit/>
          </a:bodyPr>
          <a:lstStyle/>
          <a:p>
            <a:pPr algn="ctr"/>
            <a:r>
              <a:rPr lang="en-US" sz="1800" cap="all" dirty="0" smtClean="0">
                <a:solidFill>
                  <a:schemeClr val="bg1"/>
                </a:solidFill>
                <a:latin typeface="Arial" panose="020B0604020202020204" pitchFamily="34" charset="0"/>
                <a:cs typeface="Arial" panose="020B0604020202020204" pitchFamily="34" charset="0"/>
              </a:rPr>
              <a:t>Policy and global affairs DIVISION</a:t>
            </a:r>
            <a:endParaRPr lang="en-US" sz="1800" cap="all"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352" y="1987528"/>
            <a:ext cx="8229600" cy="1143000"/>
          </a:xfrm>
        </p:spPr>
        <p:txBody>
          <a:bodyPr/>
          <a:lstStyle/>
          <a:p>
            <a:r>
              <a:rPr lang="en-US" b="1" dirty="0" smtClean="0">
                <a:latin typeface="Arial" panose="020B0604020202020204" pitchFamily="34" charset="0"/>
                <a:cs typeface="Arial" panose="020B0604020202020204" pitchFamily="34" charset="0"/>
              </a:rPr>
              <a:t>Overarching Findings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10</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08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3326" y="520139"/>
            <a:ext cx="7990608" cy="4247317"/>
          </a:xfrm>
          <a:prstGeom prst="rect">
            <a:avLst/>
          </a:prstGeom>
          <a:noFill/>
        </p:spPr>
        <p:txBody>
          <a:bodyPr wrap="square" rtlCol="0">
            <a:spAutoFit/>
          </a:bodyPr>
          <a:lstStyle/>
          <a:p>
            <a:pPr marL="339725" indent="-339725">
              <a:buAutoNum type="arabicPeriod"/>
            </a:pPr>
            <a:r>
              <a:rPr lang="en-US" sz="1800" dirty="0" smtClean="0">
                <a:solidFill>
                  <a:schemeClr val="tx1"/>
                </a:solidFill>
                <a:latin typeface="Arial" panose="020B0604020202020204" pitchFamily="34" charset="0"/>
                <a:cs typeface="Arial" panose="020B0604020202020204" pitchFamily="34" charset="0"/>
              </a:rPr>
              <a:t>Effective </a:t>
            </a:r>
            <a:r>
              <a:rPr lang="en-US" sz="1800" dirty="0">
                <a:solidFill>
                  <a:schemeClr val="tx1"/>
                </a:solidFill>
                <a:latin typeface="Arial" panose="020B0604020202020204" pitchFamily="34" charset="0"/>
                <a:cs typeface="Arial" panose="020B0604020202020204" pitchFamily="34" charset="0"/>
              </a:rPr>
              <a:t>regulation is essential to the overall health of the </a:t>
            </a:r>
            <a:r>
              <a:rPr lang="en-US" sz="1800" dirty="0" smtClean="0">
                <a:solidFill>
                  <a:schemeClr val="tx1"/>
                </a:solidFill>
                <a:latin typeface="Arial" panose="020B0604020202020204" pitchFamily="34" charset="0"/>
                <a:cs typeface="Arial" panose="020B0604020202020204" pitchFamily="34" charset="0"/>
              </a:rPr>
              <a:t>research enterprise</a:t>
            </a:r>
            <a:r>
              <a:rPr lang="en-US" sz="1800" dirty="0">
                <a:solidFill>
                  <a:schemeClr val="tx1"/>
                </a:solidFill>
                <a:latin typeface="Arial" panose="020B0604020202020204" pitchFamily="34" charset="0"/>
                <a:cs typeface="Arial" panose="020B0604020202020204" pitchFamily="34" charset="0"/>
              </a:rPr>
              <a:t>, protecting both national investment and the various </a:t>
            </a:r>
            <a:r>
              <a:rPr lang="en-US" sz="1800" dirty="0" smtClean="0">
                <a:solidFill>
                  <a:schemeClr val="tx1"/>
                </a:solidFill>
                <a:latin typeface="Arial" panose="020B0604020202020204" pitchFamily="34" charset="0"/>
                <a:cs typeface="Arial" panose="020B0604020202020204" pitchFamily="34" charset="0"/>
              </a:rPr>
              <a:t>parties in </a:t>
            </a:r>
            <a:r>
              <a:rPr lang="en-US" sz="1800" dirty="0">
                <a:solidFill>
                  <a:schemeClr val="tx1"/>
                </a:solidFill>
                <a:latin typeface="Arial" panose="020B0604020202020204" pitchFamily="34" charset="0"/>
                <a:cs typeface="Arial" panose="020B0604020202020204" pitchFamily="34" charset="0"/>
              </a:rPr>
              <a:t>the partnership</a:t>
            </a:r>
            <a:r>
              <a:rPr lang="en-US" sz="1800" dirty="0" smtClean="0">
                <a:solidFill>
                  <a:schemeClr val="tx1"/>
                </a:solidFill>
                <a:latin typeface="Arial" panose="020B0604020202020204" pitchFamily="34" charset="0"/>
                <a:cs typeface="Arial" panose="020B0604020202020204" pitchFamily="34" charset="0"/>
              </a:rPr>
              <a:t>.</a:t>
            </a:r>
          </a:p>
          <a:p>
            <a:pPr marL="339725" indent="-339725">
              <a:buAutoNum type="arabicPeriod"/>
            </a:pPr>
            <a:endParaRPr lang="en-US" sz="1800" dirty="0">
              <a:solidFill>
                <a:schemeClr val="tx1"/>
              </a:solidFill>
              <a:latin typeface="Arial" panose="020B0604020202020204" pitchFamily="34" charset="0"/>
              <a:cs typeface="Arial" panose="020B0604020202020204" pitchFamily="34" charset="0"/>
            </a:endParaRPr>
          </a:p>
          <a:p>
            <a:pPr marL="339725" indent="-339725"/>
            <a:r>
              <a:rPr lang="en-US" sz="1800" dirty="0">
                <a:solidFill>
                  <a:schemeClr val="tx1"/>
                </a:solidFill>
                <a:latin typeface="Arial" panose="020B0604020202020204" pitchFamily="34" charset="0"/>
                <a:cs typeface="Arial" panose="020B0604020202020204" pitchFamily="34" charset="0"/>
              </a:rPr>
              <a:t>2. </a:t>
            </a:r>
            <a:r>
              <a:rPr lang="en-US" sz="1800" dirty="0" smtClean="0">
                <a:solidFill>
                  <a:schemeClr val="tx1"/>
                </a:solidFill>
                <a:latin typeface="Arial" panose="020B0604020202020204" pitchFamily="34" charset="0"/>
                <a:cs typeface="Arial" panose="020B0604020202020204" pitchFamily="34" charset="0"/>
              </a:rPr>
              <a:t>	Continuing </a:t>
            </a:r>
            <a:r>
              <a:rPr lang="en-US" sz="1800" dirty="0">
                <a:solidFill>
                  <a:schemeClr val="tx1"/>
                </a:solidFill>
                <a:latin typeface="Arial" panose="020B0604020202020204" pitchFamily="34" charset="0"/>
                <a:cs typeface="Arial" panose="020B0604020202020204" pitchFamily="34" charset="0"/>
              </a:rPr>
              <a:t>expansion of the federal regulatory system and </a:t>
            </a:r>
            <a:r>
              <a:rPr lang="en-US" sz="1800" dirty="0" smtClean="0">
                <a:solidFill>
                  <a:schemeClr val="tx1"/>
                </a:solidFill>
                <a:latin typeface="Arial" panose="020B0604020202020204" pitchFamily="34" charset="0"/>
                <a:cs typeface="Arial" panose="020B0604020202020204" pitchFamily="34" charset="0"/>
              </a:rPr>
              <a:t>its ever growing requirements </a:t>
            </a:r>
            <a:r>
              <a:rPr lang="en-US" sz="1800" dirty="0">
                <a:solidFill>
                  <a:schemeClr val="tx1"/>
                </a:solidFill>
                <a:latin typeface="Arial" panose="020B0604020202020204" pitchFamily="34" charset="0"/>
                <a:cs typeface="Arial" panose="020B0604020202020204" pitchFamily="34" charset="0"/>
              </a:rPr>
              <a:t>are diminishing the effectiveness of the </a:t>
            </a:r>
            <a:r>
              <a:rPr lang="en-US" sz="1800" dirty="0" smtClean="0">
                <a:solidFill>
                  <a:schemeClr val="tx1"/>
                </a:solidFill>
                <a:latin typeface="Arial" panose="020B0604020202020204" pitchFamily="34" charset="0"/>
                <a:cs typeface="Arial" panose="020B0604020202020204" pitchFamily="34" charset="0"/>
              </a:rPr>
              <a:t>nation's research.</a:t>
            </a:r>
          </a:p>
          <a:p>
            <a:pPr marL="339725" indent="-339725"/>
            <a:endParaRPr lang="en-US" sz="1800" dirty="0">
              <a:solidFill>
                <a:schemeClr val="tx1"/>
              </a:solidFill>
              <a:latin typeface="Arial" panose="020B0604020202020204" pitchFamily="34" charset="0"/>
              <a:cs typeface="Arial" panose="020B0604020202020204" pitchFamily="34" charset="0"/>
            </a:endParaRPr>
          </a:p>
          <a:p>
            <a:pPr marL="339725" indent="-339725"/>
            <a:r>
              <a:rPr lang="en-US" sz="1800" dirty="0">
                <a:solidFill>
                  <a:schemeClr val="tx1"/>
                </a:solidFill>
                <a:latin typeface="Arial" panose="020B0604020202020204" pitchFamily="34" charset="0"/>
                <a:cs typeface="Arial" panose="020B0604020202020204" pitchFamily="34" charset="0"/>
              </a:rPr>
              <a:t>3. </a:t>
            </a:r>
            <a:r>
              <a:rPr lang="en-US" sz="1800" dirty="0" smtClean="0">
                <a:solidFill>
                  <a:schemeClr val="tx1"/>
                </a:solidFill>
                <a:latin typeface="Arial" panose="020B0604020202020204" pitchFamily="34" charset="0"/>
                <a:cs typeface="Arial" panose="020B0604020202020204" pitchFamily="34" charset="0"/>
              </a:rPr>
              <a:t>	Most </a:t>
            </a:r>
            <a:r>
              <a:rPr lang="en-US" sz="1800" dirty="0">
                <a:solidFill>
                  <a:schemeClr val="tx1"/>
                </a:solidFill>
                <a:latin typeface="Arial" panose="020B0604020202020204" pitchFamily="34" charset="0"/>
                <a:cs typeface="Arial" panose="020B0604020202020204" pitchFamily="34" charset="0"/>
              </a:rPr>
              <a:t>federal regulations, policies, and guidance, in and of </a:t>
            </a:r>
            <a:r>
              <a:rPr lang="en-US" sz="1800" dirty="0" smtClean="0">
                <a:solidFill>
                  <a:schemeClr val="tx1"/>
                </a:solidFill>
                <a:latin typeface="Arial" panose="020B0604020202020204" pitchFamily="34" charset="0"/>
                <a:cs typeface="Arial" panose="020B0604020202020204" pitchFamily="34" charset="0"/>
              </a:rPr>
              <a:t>themselves, are efforts to address important issues of accountability and performance, but these well-intended efforts often result in unintended consequences that needlessly encumber the nation's investment in research.</a:t>
            </a:r>
          </a:p>
          <a:p>
            <a:pPr marL="339725" indent="-339725"/>
            <a:endParaRPr lang="en-US" sz="1800" dirty="0" smtClean="0">
              <a:solidFill>
                <a:schemeClr val="tx1"/>
              </a:solidFill>
              <a:latin typeface="Arial" panose="020B0604020202020204" pitchFamily="34" charset="0"/>
              <a:cs typeface="Arial" panose="020B0604020202020204" pitchFamily="34" charset="0"/>
            </a:endParaRPr>
          </a:p>
          <a:p>
            <a:pPr marL="339725" indent="-339725"/>
            <a:r>
              <a:rPr lang="en-US" sz="1800" dirty="0" smtClean="0">
                <a:solidFill>
                  <a:schemeClr val="tx1"/>
                </a:solidFill>
                <a:latin typeface="Arial" panose="020B0604020202020204" pitchFamily="34" charset="0"/>
                <a:cs typeface="Arial" panose="020B0604020202020204" pitchFamily="34" charset="0"/>
              </a:rPr>
              <a:t>4</a:t>
            </a:r>
            <a:r>
              <a:rPr lang="en-US" sz="1800" dirty="0">
                <a:solidFill>
                  <a:schemeClr val="tx1"/>
                </a:solidFill>
                <a:latin typeface="Arial" panose="020B0604020202020204" pitchFamily="34" charset="0"/>
                <a:cs typeface="Arial" panose="020B0604020202020204" pitchFamily="34" charset="0"/>
              </a:rPr>
              <a:t>. </a:t>
            </a:r>
            <a:r>
              <a:rPr lang="en-US" sz="1800" dirty="0" smtClean="0">
                <a:solidFill>
                  <a:schemeClr val="tx1"/>
                </a:solidFill>
                <a:latin typeface="Arial" panose="020B0604020202020204" pitchFamily="34" charset="0"/>
                <a:cs typeface="Arial" panose="020B0604020202020204" pitchFamily="34" charset="0"/>
              </a:rPr>
              <a:t>	Many </a:t>
            </a:r>
            <a:r>
              <a:rPr lang="en-US" sz="1800" dirty="0">
                <a:solidFill>
                  <a:schemeClr val="tx1"/>
                </a:solidFill>
                <a:latin typeface="Arial" panose="020B0604020202020204" pitchFamily="34" charset="0"/>
                <a:cs typeface="Arial" panose="020B0604020202020204" pitchFamily="34" charset="0"/>
              </a:rPr>
              <a:t>regulations fail to recognize the significant diversity of </a:t>
            </a:r>
            <a:r>
              <a:rPr lang="en-US" sz="1800" dirty="0" smtClean="0">
                <a:solidFill>
                  <a:schemeClr val="tx1"/>
                </a:solidFill>
                <a:latin typeface="Arial" panose="020B0604020202020204" pitchFamily="34" charset="0"/>
                <a:cs typeface="Arial" panose="020B0604020202020204" pitchFamily="34" charset="0"/>
              </a:rPr>
              <a:t>academic research</a:t>
            </a:r>
            <a:r>
              <a:rPr lang="en-US" sz="1800" dirty="0">
                <a:solidFill>
                  <a:schemeClr val="tx1"/>
                </a:solidFill>
                <a:latin typeface="Arial" panose="020B0604020202020204" pitchFamily="34" charset="0"/>
                <a:cs typeface="Arial" panose="020B0604020202020204" pitchFamily="34" charset="0"/>
              </a:rPr>
              <a:t>.</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11</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695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0081" y="899853"/>
            <a:ext cx="7720147" cy="3693319"/>
          </a:xfrm>
          <a:prstGeom prst="rect">
            <a:avLst/>
          </a:prstGeom>
          <a:noFill/>
        </p:spPr>
        <p:txBody>
          <a:bodyPr wrap="square" rtlCol="0">
            <a:spAutoFit/>
          </a:bodyPr>
          <a:lstStyle/>
          <a:p>
            <a:pPr marL="339725" indent="-339725"/>
            <a:r>
              <a:rPr lang="en-US" sz="1800" dirty="0">
                <a:solidFill>
                  <a:schemeClr val="tx1"/>
                </a:solidFill>
                <a:latin typeface="Arial" panose="020B0604020202020204" pitchFamily="34" charset="0"/>
                <a:cs typeface="Arial" panose="020B0604020202020204" pitchFamily="34" charset="0"/>
              </a:rPr>
              <a:t>5. </a:t>
            </a:r>
            <a:r>
              <a:rPr lang="en-US" sz="1800" dirty="0" smtClean="0">
                <a:solidFill>
                  <a:schemeClr val="tx1"/>
                </a:solidFill>
                <a:latin typeface="Arial" panose="020B0604020202020204" pitchFamily="34" charset="0"/>
                <a:cs typeface="Arial" panose="020B0604020202020204" pitchFamily="34" charset="0"/>
              </a:rPr>
              <a:t>	When </a:t>
            </a:r>
            <a:r>
              <a:rPr lang="en-US" sz="1800" dirty="0">
                <a:solidFill>
                  <a:schemeClr val="tx1"/>
                </a:solidFill>
                <a:latin typeface="Arial" panose="020B0604020202020204" pitchFamily="34" charset="0"/>
                <a:cs typeface="Arial" panose="020B0604020202020204" pitchFamily="34" charset="0"/>
              </a:rPr>
              <a:t>regulations are inconsistent, duplicative, or unclear, </a:t>
            </a:r>
            <a:r>
              <a:rPr lang="en-US" sz="1800" dirty="0" smtClean="0">
                <a:solidFill>
                  <a:schemeClr val="tx1"/>
                </a:solidFill>
                <a:latin typeface="Arial" panose="020B0604020202020204" pitchFamily="34" charset="0"/>
                <a:cs typeface="Arial" panose="020B0604020202020204" pitchFamily="34" charset="0"/>
              </a:rPr>
              <a:t>universities may </a:t>
            </a:r>
            <a:r>
              <a:rPr lang="en-US" sz="1800" dirty="0">
                <a:solidFill>
                  <a:schemeClr val="tx1"/>
                </a:solidFill>
                <a:latin typeface="Arial" panose="020B0604020202020204" pitchFamily="34" charset="0"/>
                <a:cs typeface="Arial" panose="020B0604020202020204" pitchFamily="34" charset="0"/>
              </a:rPr>
              <a:t>place additional requirements on research investigators, </a:t>
            </a:r>
            <a:r>
              <a:rPr lang="en-US" sz="1800" dirty="0" smtClean="0">
                <a:solidFill>
                  <a:schemeClr val="tx1"/>
                </a:solidFill>
                <a:latin typeface="Arial" panose="020B0604020202020204" pitchFamily="34" charset="0"/>
                <a:cs typeface="Arial" panose="020B0604020202020204" pitchFamily="34" charset="0"/>
              </a:rPr>
              <a:t>thereby diminishing </a:t>
            </a:r>
            <a:r>
              <a:rPr lang="en-US" sz="1800" dirty="0">
                <a:solidFill>
                  <a:schemeClr val="tx1"/>
                </a:solidFill>
                <a:latin typeface="Arial" panose="020B0604020202020204" pitchFamily="34" charset="0"/>
                <a:cs typeface="Arial" panose="020B0604020202020204" pitchFamily="34" charset="0"/>
              </a:rPr>
              <a:t>the effectiveness of the national investment in research</a:t>
            </a:r>
            <a:r>
              <a:rPr lang="en-US" sz="1800" dirty="0" smtClean="0">
                <a:solidFill>
                  <a:schemeClr val="tx1"/>
                </a:solidFill>
                <a:latin typeface="Arial" panose="020B0604020202020204" pitchFamily="34" charset="0"/>
                <a:cs typeface="Arial" panose="020B0604020202020204" pitchFamily="34" charset="0"/>
              </a:rPr>
              <a:t>.</a:t>
            </a:r>
          </a:p>
          <a:p>
            <a:pPr marL="339725" indent="-339725"/>
            <a:endParaRPr lang="en-US" sz="1800" dirty="0">
              <a:solidFill>
                <a:schemeClr val="tx1"/>
              </a:solidFill>
              <a:latin typeface="Arial" panose="020B0604020202020204" pitchFamily="34" charset="0"/>
              <a:cs typeface="Arial" panose="020B0604020202020204" pitchFamily="34" charset="0"/>
            </a:endParaRPr>
          </a:p>
          <a:p>
            <a:pPr marL="339725" indent="-339725"/>
            <a:r>
              <a:rPr lang="en-US" sz="1800" dirty="0">
                <a:solidFill>
                  <a:schemeClr val="tx1"/>
                </a:solidFill>
                <a:latin typeface="Arial" panose="020B0604020202020204" pitchFamily="34" charset="0"/>
                <a:cs typeface="Arial" panose="020B0604020202020204" pitchFamily="34" charset="0"/>
              </a:rPr>
              <a:t>6. </a:t>
            </a:r>
            <a:r>
              <a:rPr lang="en-US" sz="1800" dirty="0" smtClean="0">
                <a:solidFill>
                  <a:schemeClr val="tx1"/>
                </a:solidFill>
                <a:latin typeface="Arial" panose="020B0604020202020204" pitchFamily="34" charset="0"/>
                <a:cs typeface="Arial" panose="020B0604020202020204" pitchFamily="34" charset="0"/>
              </a:rPr>
              <a:t>	Academic </a:t>
            </a:r>
            <a:r>
              <a:rPr lang="en-US" sz="1800" dirty="0">
                <a:solidFill>
                  <a:schemeClr val="tx1"/>
                </a:solidFill>
                <a:latin typeface="Arial" panose="020B0604020202020204" pitchFamily="34" charset="0"/>
                <a:cs typeface="Arial" panose="020B0604020202020204" pitchFamily="34" charset="0"/>
              </a:rPr>
              <a:t>research institutions often receive research funding </a:t>
            </a:r>
            <a:r>
              <a:rPr lang="en-US" sz="1800" dirty="0" smtClean="0">
                <a:solidFill>
                  <a:schemeClr val="tx1"/>
                </a:solidFill>
                <a:latin typeface="Arial" panose="020B0604020202020204" pitchFamily="34" charset="0"/>
                <a:cs typeface="Arial" panose="020B0604020202020204" pitchFamily="34" charset="0"/>
              </a:rPr>
              <a:t>from multiple </a:t>
            </a:r>
            <a:r>
              <a:rPr lang="en-US" sz="1800" dirty="0">
                <a:solidFill>
                  <a:schemeClr val="tx1"/>
                </a:solidFill>
                <a:latin typeface="Arial" panose="020B0604020202020204" pitchFamily="34" charset="0"/>
                <a:cs typeface="Arial" panose="020B0604020202020204" pitchFamily="34" charset="0"/>
              </a:rPr>
              <a:t>federal agencies, but approaches to similar shared goals </a:t>
            </a:r>
            <a:r>
              <a:rPr lang="en-US" sz="1800" dirty="0" smtClean="0">
                <a:solidFill>
                  <a:schemeClr val="tx1"/>
                </a:solidFill>
                <a:latin typeface="Arial" panose="020B0604020202020204" pitchFamily="34" charset="0"/>
                <a:cs typeface="Arial" panose="020B0604020202020204" pitchFamily="34" charset="0"/>
              </a:rPr>
              <a:t>and requirements are </a:t>
            </a:r>
            <a:r>
              <a:rPr lang="en-US" sz="1800" dirty="0">
                <a:solidFill>
                  <a:schemeClr val="tx1"/>
                </a:solidFill>
                <a:latin typeface="Arial" panose="020B0604020202020204" pitchFamily="34" charset="0"/>
                <a:cs typeface="Arial" panose="020B0604020202020204" pitchFamily="34" charset="0"/>
              </a:rPr>
              <a:t>not </a:t>
            </a:r>
            <a:r>
              <a:rPr lang="en-US" sz="1800" dirty="0" smtClean="0">
                <a:solidFill>
                  <a:schemeClr val="tx1"/>
                </a:solidFill>
                <a:latin typeface="Arial" panose="020B0604020202020204" pitchFamily="34" charset="0"/>
                <a:cs typeface="Arial" panose="020B0604020202020204" pitchFamily="34" charset="0"/>
              </a:rPr>
              <a:t>harmonized across </a:t>
            </a:r>
            <a:r>
              <a:rPr lang="en-US" sz="1800" dirty="0">
                <a:solidFill>
                  <a:schemeClr val="tx1"/>
                </a:solidFill>
                <a:latin typeface="Arial" panose="020B0604020202020204" pitchFamily="34" charset="0"/>
                <a:cs typeface="Arial" panose="020B0604020202020204" pitchFamily="34" charset="0"/>
              </a:rPr>
              <a:t>these </a:t>
            </a:r>
            <a:r>
              <a:rPr lang="en-US" sz="1800" dirty="0" smtClean="0">
                <a:solidFill>
                  <a:schemeClr val="tx1"/>
                </a:solidFill>
                <a:latin typeface="Arial" panose="020B0604020202020204" pitchFamily="34" charset="0"/>
                <a:cs typeface="Arial" panose="020B0604020202020204" pitchFamily="34" charset="0"/>
              </a:rPr>
              <a:t>agencies</a:t>
            </a:r>
            <a:r>
              <a:rPr lang="en-US" sz="1800" dirty="0">
                <a:solidFill>
                  <a:schemeClr val="tx1"/>
                </a:solidFill>
                <a:latin typeface="Arial" panose="020B0604020202020204" pitchFamily="34" charset="0"/>
                <a:cs typeface="Arial" panose="020B0604020202020204" pitchFamily="34" charset="0"/>
              </a:rPr>
              <a:t>.</a:t>
            </a:r>
          </a:p>
          <a:p>
            <a:pPr marL="339725" indent="-339725"/>
            <a:endParaRPr lang="en-US" sz="1800" dirty="0" smtClean="0">
              <a:solidFill>
                <a:schemeClr val="tx1"/>
              </a:solidFill>
              <a:latin typeface="Arial" panose="020B0604020202020204" pitchFamily="34" charset="0"/>
              <a:cs typeface="Arial" panose="020B0604020202020204" pitchFamily="34" charset="0"/>
            </a:endParaRPr>
          </a:p>
          <a:p>
            <a:pPr marL="339725" indent="-339725"/>
            <a:r>
              <a:rPr lang="en-US" sz="1800" dirty="0" smtClean="0">
                <a:solidFill>
                  <a:schemeClr val="tx1"/>
                </a:solidFill>
                <a:latin typeface="Arial" panose="020B0604020202020204" pitchFamily="34" charset="0"/>
                <a:cs typeface="Arial" panose="020B0604020202020204" pitchFamily="34" charset="0"/>
              </a:rPr>
              <a:t>7</a:t>
            </a:r>
            <a:r>
              <a:rPr lang="en-US" sz="1800" dirty="0">
                <a:solidFill>
                  <a:schemeClr val="tx1"/>
                </a:solidFill>
                <a:latin typeface="Arial" panose="020B0604020202020204" pitchFamily="34" charset="0"/>
                <a:cs typeface="Arial" panose="020B0604020202020204" pitchFamily="34" charset="0"/>
              </a:rPr>
              <a:t>. </a:t>
            </a:r>
            <a:r>
              <a:rPr lang="en-US" sz="1800" dirty="0" smtClean="0">
                <a:solidFill>
                  <a:schemeClr val="tx1"/>
                </a:solidFill>
                <a:latin typeface="Arial" panose="020B0604020202020204" pitchFamily="34" charset="0"/>
                <a:cs typeface="Arial" panose="020B0604020202020204" pitchFamily="34" charset="0"/>
              </a:rPr>
              <a:t>	Some </a:t>
            </a:r>
            <a:r>
              <a:rPr lang="en-US" sz="1800" dirty="0">
                <a:solidFill>
                  <a:schemeClr val="tx1"/>
                </a:solidFill>
                <a:latin typeface="Arial" panose="020B0604020202020204" pitchFamily="34" charset="0"/>
                <a:cs typeface="Arial" panose="020B0604020202020204" pitchFamily="34" charset="0"/>
              </a:rPr>
              <a:t>academic research institutions have failed to </a:t>
            </a:r>
            <a:r>
              <a:rPr lang="en-US" sz="1800" dirty="0" smtClean="0">
                <a:solidFill>
                  <a:schemeClr val="tx1"/>
                </a:solidFill>
                <a:latin typeface="Arial" panose="020B0604020202020204" pitchFamily="34" charset="0"/>
                <a:cs typeface="Arial" panose="020B0604020202020204" pitchFamily="34" charset="0"/>
              </a:rPr>
              <a:t>respond appropriately </a:t>
            </a:r>
            <a:r>
              <a:rPr lang="en-US" sz="1800" dirty="0">
                <a:solidFill>
                  <a:schemeClr val="tx1"/>
                </a:solidFill>
                <a:latin typeface="Arial" panose="020B0604020202020204" pitchFamily="34" charset="0"/>
                <a:cs typeface="Arial" panose="020B0604020202020204" pitchFamily="34" charset="0"/>
              </a:rPr>
              <a:t>to investigators' transgressions or failed to </a:t>
            </a:r>
            <a:r>
              <a:rPr lang="en-US" sz="1800" dirty="0" smtClean="0">
                <a:solidFill>
                  <a:schemeClr val="tx1"/>
                </a:solidFill>
                <a:latin typeface="Arial" panose="020B0604020202020204" pitchFamily="34" charset="0"/>
                <a:cs typeface="Arial" panose="020B0604020202020204" pitchFamily="34" charset="0"/>
              </a:rPr>
              <a:t>use effectively </a:t>
            </a:r>
            <a:r>
              <a:rPr lang="en-US" sz="1800" dirty="0">
                <a:solidFill>
                  <a:schemeClr val="tx1"/>
                </a:solidFill>
                <a:latin typeface="Arial" panose="020B0604020202020204" pitchFamily="34" charset="0"/>
                <a:cs typeface="Arial" panose="020B0604020202020204" pitchFamily="34" charset="0"/>
              </a:rPr>
              <a:t>the range of tools available to create an environment </a:t>
            </a:r>
            <a:r>
              <a:rPr lang="en-US" sz="1800" dirty="0" smtClean="0">
                <a:solidFill>
                  <a:schemeClr val="tx1"/>
                </a:solidFill>
                <a:latin typeface="Arial" panose="020B0604020202020204" pitchFamily="34" charset="0"/>
                <a:cs typeface="Arial" panose="020B0604020202020204" pitchFamily="34" charset="0"/>
              </a:rPr>
              <a:t>that strongly </a:t>
            </a:r>
            <a:r>
              <a:rPr lang="en-US" sz="1800" dirty="0">
                <a:solidFill>
                  <a:schemeClr val="tx1"/>
                </a:solidFill>
                <a:latin typeface="Arial" panose="020B0604020202020204" pitchFamily="34" charset="0"/>
                <a:cs typeface="Arial" panose="020B0604020202020204" pitchFamily="34" charset="0"/>
              </a:rPr>
              <a:t>discourages, at both the institutional and the individual </a:t>
            </a:r>
            <a:r>
              <a:rPr lang="en-US" sz="1800" dirty="0" smtClean="0">
                <a:solidFill>
                  <a:schemeClr val="tx1"/>
                </a:solidFill>
                <a:latin typeface="Arial" panose="020B0604020202020204" pitchFamily="34" charset="0"/>
                <a:cs typeface="Arial" panose="020B0604020202020204" pitchFamily="34" charset="0"/>
              </a:rPr>
              <a:t>level, behaviors </a:t>
            </a:r>
            <a:r>
              <a:rPr lang="en-US" sz="1800" dirty="0">
                <a:solidFill>
                  <a:schemeClr val="tx1"/>
                </a:solidFill>
                <a:latin typeface="Arial" panose="020B0604020202020204" pitchFamily="34" charset="0"/>
                <a:cs typeface="Arial" panose="020B0604020202020204" pitchFamily="34" charset="0"/>
              </a:rPr>
              <a:t>in conflict with the standards and norms of the </a:t>
            </a:r>
            <a:r>
              <a:rPr lang="en-US" sz="1800" dirty="0" smtClean="0">
                <a:solidFill>
                  <a:schemeClr val="tx1"/>
                </a:solidFill>
                <a:latin typeface="Arial" panose="020B0604020202020204" pitchFamily="34" charset="0"/>
                <a:cs typeface="Arial" panose="020B0604020202020204" pitchFamily="34" charset="0"/>
              </a:rPr>
              <a:t>scientific community</a:t>
            </a:r>
            <a:r>
              <a:rPr lang="en-US" sz="1800" dirty="0">
                <a:solidFill>
                  <a:schemeClr val="tx1"/>
                </a:solidFill>
                <a:latin typeface="Arial" panose="020B0604020202020204" pitchFamily="34" charset="0"/>
                <a:cs typeface="Arial" panose="020B0604020202020204" pitchFamily="34" charset="0"/>
              </a:rPr>
              <a:t>.</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12</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8623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8456" y="821475"/>
            <a:ext cx="7641772" cy="3970318"/>
          </a:xfrm>
          <a:prstGeom prst="rect">
            <a:avLst/>
          </a:prstGeom>
          <a:noFill/>
        </p:spPr>
        <p:txBody>
          <a:bodyPr wrap="square" rtlCol="0">
            <a:spAutoFit/>
          </a:bodyPr>
          <a:lstStyle/>
          <a:p>
            <a:pPr marL="342900" indent="-342900">
              <a:buFont typeface="+mj-lt"/>
              <a:buAutoNum type="arabicPeriod" startAt="8"/>
            </a:pPr>
            <a:r>
              <a:rPr lang="en-US" sz="1800" dirty="0" smtClean="0">
                <a:solidFill>
                  <a:schemeClr val="tx1"/>
                </a:solidFill>
                <a:latin typeface="Arial" panose="020B0604020202020204" pitchFamily="34" charset="0"/>
                <a:cs typeface="Arial" panose="020B0604020202020204" pitchFamily="34" charset="0"/>
              </a:rPr>
              <a:t>Academic </a:t>
            </a:r>
            <a:r>
              <a:rPr lang="en-US" sz="1800" dirty="0">
                <a:solidFill>
                  <a:schemeClr val="tx1"/>
                </a:solidFill>
                <a:latin typeface="Arial" panose="020B0604020202020204" pitchFamily="34" charset="0"/>
                <a:cs typeface="Arial" panose="020B0604020202020204" pitchFamily="34" charset="0"/>
              </a:rPr>
              <a:t>research institutions may be audited by any </a:t>
            </a:r>
            <a:r>
              <a:rPr lang="en-US" sz="1800" dirty="0" smtClean="0">
                <a:solidFill>
                  <a:schemeClr val="tx1"/>
                </a:solidFill>
                <a:latin typeface="Arial" panose="020B0604020202020204" pitchFamily="34" charset="0"/>
                <a:cs typeface="Arial" panose="020B0604020202020204" pitchFamily="34" charset="0"/>
              </a:rPr>
              <a:t>agency's Inspector </a:t>
            </a:r>
            <a:r>
              <a:rPr lang="en-US" sz="1800" dirty="0">
                <a:solidFill>
                  <a:schemeClr val="tx1"/>
                </a:solidFill>
                <a:latin typeface="Arial" panose="020B0604020202020204" pitchFamily="34" charset="0"/>
                <a:cs typeface="Arial" panose="020B0604020202020204" pitchFamily="34" charset="0"/>
              </a:rPr>
              <a:t>General office, many of which have very </a:t>
            </a:r>
            <a:r>
              <a:rPr lang="en-US" sz="1800" dirty="0" smtClean="0">
                <a:solidFill>
                  <a:schemeClr val="tx1"/>
                </a:solidFill>
                <a:latin typeface="Arial" panose="020B0604020202020204" pitchFamily="34" charset="0"/>
                <a:cs typeface="Arial" panose="020B0604020202020204" pitchFamily="34" charset="0"/>
              </a:rPr>
              <a:t>different approaches </a:t>
            </a:r>
            <a:r>
              <a:rPr lang="en-US" sz="1800" dirty="0">
                <a:solidFill>
                  <a:schemeClr val="tx1"/>
                </a:solidFill>
                <a:latin typeface="Arial" panose="020B0604020202020204" pitchFamily="34" charset="0"/>
                <a:cs typeface="Arial" panose="020B0604020202020204" pitchFamily="34" charset="0"/>
              </a:rPr>
              <a:t>that in some cases are incongruent with stated policies </a:t>
            </a:r>
            <a:r>
              <a:rPr lang="en-US" sz="1800" dirty="0" smtClean="0">
                <a:solidFill>
                  <a:schemeClr val="tx1"/>
                </a:solidFill>
                <a:latin typeface="Arial" panose="020B0604020202020204" pitchFamily="34" charset="0"/>
                <a:cs typeface="Arial" panose="020B0604020202020204" pitchFamily="34" charset="0"/>
              </a:rPr>
              <a:t>of their agency.</a:t>
            </a:r>
          </a:p>
          <a:p>
            <a:pPr marL="342900" indent="-342900">
              <a:buFont typeface="+mj-lt"/>
              <a:buAutoNum type="arabicPeriod" startAt="8"/>
            </a:pPr>
            <a:endParaRPr lang="en-US" sz="1800"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8"/>
            </a:pPr>
            <a:r>
              <a:rPr lang="en-US" sz="1800" dirty="0" smtClean="0">
                <a:solidFill>
                  <a:schemeClr val="tx1"/>
                </a:solidFill>
                <a:latin typeface="Arial" panose="020B0604020202020204" pitchFamily="34" charset="0"/>
                <a:cs typeface="Arial" panose="020B0604020202020204" pitchFamily="34" charset="0"/>
              </a:rPr>
              <a:t>The </a:t>
            </a:r>
            <a:r>
              <a:rPr lang="en-US" sz="1800" dirty="0">
                <a:solidFill>
                  <a:schemeClr val="tx1"/>
                </a:solidFill>
                <a:latin typeface="Arial" panose="020B0604020202020204" pitchFamily="34" charset="0"/>
                <a:cs typeface="Arial" panose="020B0604020202020204" pitchFamily="34" charset="0"/>
              </a:rPr>
              <a:t>relationship between federal research funding agencies </a:t>
            </a:r>
            <a:r>
              <a:rPr lang="en-US" sz="1800" dirty="0" smtClean="0">
                <a:solidFill>
                  <a:schemeClr val="tx1"/>
                </a:solidFill>
                <a:latin typeface="Arial" panose="020B0604020202020204" pitchFamily="34" charset="0"/>
                <a:cs typeface="Arial" panose="020B0604020202020204" pitchFamily="34" charset="0"/>
              </a:rPr>
              <a:t>and academic research institutions </a:t>
            </a:r>
            <a:r>
              <a:rPr lang="en-US" sz="1800" dirty="0">
                <a:solidFill>
                  <a:schemeClr val="tx1"/>
                </a:solidFill>
                <a:latin typeface="Arial" panose="020B0604020202020204" pitchFamily="34" charset="0"/>
                <a:cs typeface="Arial" panose="020B0604020202020204" pitchFamily="34" charset="0"/>
              </a:rPr>
              <a:t>has </a:t>
            </a:r>
            <a:r>
              <a:rPr lang="en-US" sz="1800" dirty="0" smtClean="0">
                <a:solidFill>
                  <a:schemeClr val="tx1"/>
                </a:solidFill>
                <a:latin typeface="Arial" panose="020B0604020202020204" pitchFamily="34" charset="0"/>
                <a:cs typeface="Arial" panose="020B0604020202020204" pitchFamily="34" charset="0"/>
              </a:rPr>
              <a:t>for </a:t>
            </a:r>
            <a:r>
              <a:rPr lang="en-US" sz="1800" dirty="0">
                <a:solidFill>
                  <a:schemeClr val="tx1"/>
                </a:solidFill>
                <a:latin typeface="Arial" panose="020B0604020202020204" pitchFamily="34" charset="0"/>
                <a:cs typeface="Arial" panose="020B0604020202020204" pitchFamily="34" charset="0"/>
              </a:rPr>
              <a:t>the past </a:t>
            </a:r>
            <a:r>
              <a:rPr lang="en-US" sz="1800" dirty="0" smtClean="0">
                <a:solidFill>
                  <a:schemeClr val="tx1"/>
                </a:solidFill>
                <a:latin typeface="Arial" panose="020B0604020202020204" pitchFamily="34" charset="0"/>
                <a:cs typeface="Arial" panose="020B0604020202020204" pitchFamily="34" charset="0"/>
              </a:rPr>
              <a:t>seven </a:t>
            </a:r>
            <a:r>
              <a:rPr lang="en-US" sz="1800" dirty="0">
                <a:solidFill>
                  <a:schemeClr val="tx1"/>
                </a:solidFill>
                <a:latin typeface="Arial" panose="020B0604020202020204" pitchFamily="34" charset="0"/>
                <a:cs typeface="Arial" panose="020B0604020202020204" pitchFamily="34" charset="0"/>
              </a:rPr>
              <a:t>decades s</a:t>
            </a:r>
            <a:r>
              <a:rPr lang="en-US" sz="1800" dirty="0" smtClean="0">
                <a:solidFill>
                  <a:schemeClr val="tx1"/>
                </a:solidFill>
                <a:latin typeface="Arial" panose="020B0604020202020204" pitchFamily="34" charset="0"/>
                <a:cs typeface="Arial" panose="020B0604020202020204" pitchFamily="34" charset="0"/>
              </a:rPr>
              <a:t>een considered </a:t>
            </a:r>
            <a:r>
              <a:rPr lang="en-US" sz="1800" dirty="0">
                <a:solidFill>
                  <a:schemeClr val="tx1"/>
                </a:solidFill>
                <a:latin typeface="Arial" panose="020B0604020202020204" pitchFamily="34" charset="0"/>
                <a:cs typeface="Arial" panose="020B0604020202020204" pitchFamily="34" charset="0"/>
              </a:rPr>
              <a:t>a partnership. Yet, there exists no formal </a:t>
            </a:r>
            <a:r>
              <a:rPr lang="en-US" sz="1800" dirty="0" smtClean="0">
                <a:solidFill>
                  <a:schemeClr val="tx1"/>
                </a:solidFill>
                <a:latin typeface="Arial" panose="020B0604020202020204" pitchFamily="34" charset="0"/>
                <a:cs typeface="Arial" panose="020B0604020202020204" pitchFamily="34" charset="0"/>
              </a:rPr>
              <a:t>entity, mechanism</a:t>
            </a:r>
            <a:r>
              <a:rPr lang="en-US" sz="1800" dirty="0">
                <a:solidFill>
                  <a:schemeClr val="tx1"/>
                </a:solidFill>
                <a:latin typeface="Arial" panose="020B0604020202020204" pitchFamily="34" charset="0"/>
                <a:cs typeface="Arial" panose="020B0604020202020204" pitchFamily="34" charset="0"/>
              </a:rPr>
              <a:t>, or process by which senior stakeholders from </a:t>
            </a:r>
            <a:r>
              <a:rPr lang="en-US" sz="1800" dirty="0" smtClean="0">
                <a:solidFill>
                  <a:schemeClr val="tx1"/>
                </a:solidFill>
                <a:latin typeface="Arial" panose="020B0604020202020204" pitchFamily="34" charset="0"/>
                <a:cs typeface="Arial" panose="020B0604020202020204" pitchFamily="34" charset="0"/>
              </a:rPr>
              <a:t>both partners</a:t>
            </a:r>
            <a:r>
              <a:rPr lang="en-US" sz="1800" dirty="0">
                <a:solidFill>
                  <a:schemeClr val="tx1"/>
                </a:solidFill>
                <a:latin typeface="Arial" panose="020B0604020202020204" pitchFamily="34" charset="0"/>
                <a:cs typeface="Arial" panose="020B0604020202020204" pitchFamily="34" charset="0"/>
              </a:rPr>
              <a:t>, dedicated to fostering, sustaining, and strengthening </a:t>
            </a:r>
            <a:r>
              <a:rPr lang="en-US" sz="1800" dirty="0" smtClean="0">
                <a:solidFill>
                  <a:schemeClr val="tx1"/>
                </a:solidFill>
                <a:latin typeface="Arial" panose="020B0604020202020204" pitchFamily="34" charset="0"/>
                <a:cs typeface="Arial" panose="020B0604020202020204" pitchFamily="34" charset="0"/>
              </a:rPr>
              <a:t>our nation's </a:t>
            </a:r>
            <a:r>
              <a:rPr lang="en-US" sz="1800" dirty="0">
                <a:solidFill>
                  <a:schemeClr val="tx1"/>
                </a:solidFill>
                <a:latin typeface="Arial" panose="020B0604020202020204" pitchFamily="34" charset="0"/>
                <a:cs typeface="Arial" panose="020B0604020202020204" pitchFamily="34" charset="0"/>
              </a:rPr>
              <a:t>unique research partnership, can consider the effectiveness </a:t>
            </a:r>
            <a:r>
              <a:rPr lang="en-US" sz="1800" dirty="0" smtClean="0">
                <a:solidFill>
                  <a:schemeClr val="tx1"/>
                </a:solidFill>
                <a:latin typeface="Arial" panose="020B0604020202020204" pitchFamily="34" charset="0"/>
                <a:cs typeface="Arial" panose="020B0604020202020204" pitchFamily="34" charset="0"/>
              </a:rPr>
              <a:t>of existing </a:t>
            </a:r>
            <a:r>
              <a:rPr lang="en-US" sz="1800" dirty="0">
                <a:solidFill>
                  <a:schemeClr val="tx1"/>
                </a:solidFill>
                <a:latin typeface="Arial" panose="020B0604020202020204" pitchFamily="34" charset="0"/>
                <a:cs typeface="Arial" panose="020B0604020202020204" pitchFamily="34" charset="0"/>
              </a:rPr>
              <a:t>research policies and review proposed new policies needed </a:t>
            </a:r>
            <a:r>
              <a:rPr lang="en-US" sz="1800" dirty="0" smtClean="0">
                <a:solidFill>
                  <a:schemeClr val="tx1"/>
                </a:solidFill>
                <a:latin typeface="Arial" panose="020B0604020202020204" pitchFamily="34" charset="0"/>
                <a:cs typeface="Arial" panose="020B0604020202020204" pitchFamily="34" charset="0"/>
              </a:rPr>
              <a:t>to sustain </a:t>
            </a:r>
            <a:r>
              <a:rPr lang="en-US" sz="1800" dirty="0">
                <a:solidFill>
                  <a:schemeClr val="tx1"/>
                </a:solidFill>
                <a:latin typeface="Arial" panose="020B0604020202020204" pitchFamily="34" charset="0"/>
                <a:cs typeface="Arial" panose="020B0604020202020204" pitchFamily="34" charset="0"/>
              </a:rPr>
              <a:t>a maximally dynamic, efficient, and effective </a:t>
            </a:r>
            <a:r>
              <a:rPr lang="en-US" sz="1800" dirty="0" smtClean="0">
                <a:solidFill>
                  <a:schemeClr val="tx1"/>
                </a:solidFill>
                <a:latin typeface="Arial" panose="020B0604020202020204" pitchFamily="34" charset="0"/>
                <a:cs typeface="Arial" panose="020B0604020202020204" pitchFamily="34" charset="0"/>
              </a:rPr>
              <a:t>research enterprise</a:t>
            </a:r>
            <a:r>
              <a:rPr lang="en-US" sz="1800" dirty="0">
                <a:solidFill>
                  <a:schemeClr val="tx1"/>
                </a:solidFill>
                <a:latin typeface="Arial" panose="020B0604020202020204" pitchFamily="34" charset="0"/>
                <a:cs typeface="Arial" panose="020B0604020202020204" pitchFamily="34" charset="0"/>
              </a:rPr>
              <a:t>.</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13</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08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1585971"/>
            <a:ext cx="8229600" cy="1143000"/>
          </a:xfrm>
        </p:spPr>
        <p:txBody>
          <a:bodyPr/>
          <a:lstStyle/>
          <a:p>
            <a:r>
              <a:rPr lang="en-US" b="1" dirty="0" smtClean="0">
                <a:latin typeface="Arial" panose="020B0604020202020204" pitchFamily="34" charset="0"/>
                <a:cs typeface="Arial" panose="020B0604020202020204" pitchFamily="34" charset="0"/>
              </a:rPr>
              <a:t>Overarching Recommendations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14</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5444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880" y="958828"/>
            <a:ext cx="8229600" cy="724500"/>
          </a:xfrm>
        </p:spPr>
        <p:txBody>
          <a:bodyPr/>
          <a:lstStyle/>
          <a:p>
            <a:r>
              <a:rPr lang="en-US" sz="2800" b="1" dirty="0" smtClean="0">
                <a:latin typeface="Arial" panose="020B0604020202020204" pitchFamily="34" charset="0"/>
                <a:cs typeface="Arial" panose="020B0604020202020204" pitchFamily="34" charset="0"/>
              </a:rPr>
              <a:t>RECOMMENDATION 1</a:t>
            </a:r>
            <a:endParaRPr lang="en-US" sz="2800" dirty="0">
              <a:latin typeface="Arial" panose="020B0604020202020204" pitchFamily="34" charset="0"/>
              <a:cs typeface="Arial" panose="020B0604020202020204" pitchFamily="34" charset="0"/>
            </a:endParaRPr>
          </a:p>
        </p:txBody>
      </p:sp>
      <p:sp>
        <p:nvSpPr>
          <p:cNvPr id="3" name="TextBox 2"/>
          <p:cNvSpPr txBox="1"/>
          <p:nvPr/>
        </p:nvSpPr>
        <p:spPr>
          <a:xfrm>
            <a:off x="737756" y="2161309"/>
            <a:ext cx="7606144" cy="1877437"/>
          </a:xfrm>
          <a:prstGeom prst="rect">
            <a:avLst/>
          </a:prstGeom>
          <a:noFill/>
        </p:spPr>
        <p:txBody>
          <a:bodyPr wrap="square" rtlCol="0">
            <a:spAutoFit/>
          </a:bodyPr>
          <a:lstStyle/>
          <a:p>
            <a:r>
              <a:rPr lang="en-US" sz="2000" dirty="0" smtClean="0">
                <a:solidFill>
                  <a:prstClr val="black"/>
                </a:solidFill>
                <a:latin typeface="Arial" panose="020B0604020202020204" pitchFamily="34" charset="0"/>
                <a:ea typeface="+mj-ea"/>
                <a:cs typeface="Arial" panose="020B0604020202020204" pitchFamily="34" charset="0"/>
              </a:rPr>
              <a:t>The </a:t>
            </a:r>
            <a:r>
              <a:rPr lang="en-US" sz="2000" dirty="0">
                <a:solidFill>
                  <a:prstClr val="black"/>
                </a:solidFill>
                <a:latin typeface="Arial" panose="020B0604020202020204" pitchFamily="34" charset="0"/>
                <a:ea typeface="+mj-ea"/>
                <a:cs typeface="Arial" panose="020B0604020202020204" pitchFamily="34" charset="0"/>
              </a:rPr>
              <a:t>regulatory regime (comprising laws, regulations, rules, policies, guidances, and requirements) governing federally funded academic research should be critically reexamined and recalibrated. </a:t>
            </a:r>
            <a:br>
              <a:rPr lang="en-US" sz="2000" dirty="0">
                <a:solidFill>
                  <a:prstClr val="black"/>
                </a:solidFill>
                <a:latin typeface="Arial" panose="020B0604020202020204" pitchFamily="34" charset="0"/>
                <a:ea typeface="+mj-ea"/>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15</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0250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464" y="501628"/>
            <a:ext cx="8229600" cy="724500"/>
          </a:xfrm>
        </p:spPr>
        <p:txBody>
          <a:bodyPr/>
          <a:lstStyle/>
          <a:p>
            <a:r>
              <a:rPr lang="en-US" sz="2800" b="1" dirty="0" smtClean="0">
                <a:latin typeface="Arial" panose="020B0604020202020204" pitchFamily="34" charset="0"/>
                <a:cs typeface="Arial" panose="020B0604020202020204" pitchFamily="34" charset="0"/>
              </a:rPr>
              <a:t>RECOMMENDATION 2</a:t>
            </a:r>
            <a:endParaRPr lang="en-US" sz="2800" dirty="0">
              <a:latin typeface="Arial" panose="020B0604020202020204" pitchFamily="34" charset="0"/>
              <a:cs typeface="Arial" panose="020B0604020202020204" pitchFamily="34" charset="0"/>
            </a:endParaRPr>
          </a:p>
        </p:txBody>
      </p:sp>
      <p:sp>
        <p:nvSpPr>
          <p:cNvPr id="3" name="TextBox 2"/>
          <p:cNvSpPr txBox="1"/>
          <p:nvPr/>
        </p:nvSpPr>
        <p:spPr>
          <a:xfrm>
            <a:off x="624347" y="1226128"/>
            <a:ext cx="8146472" cy="3785652"/>
          </a:xfrm>
          <a:prstGeom prst="rect">
            <a:avLst/>
          </a:prstGeom>
          <a:noFill/>
        </p:spPr>
        <p:txBody>
          <a:bodyPr wrap="square" rtlCol="0">
            <a:spAutoFit/>
          </a:bodyPr>
          <a:lstStyle/>
          <a:p>
            <a:r>
              <a:rPr lang="en-US" sz="2000" dirty="0">
                <a:solidFill>
                  <a:schemeClr val="tx1"/>
                </a:solidFill>
                <a:latin typeface="Arial" panose="020B0604020202020204" pitchFamily="34" charset="0"/>
                <a:cs typeface="Arial" panose="020B0604020202020204" pitchFamily="34" charset="0"/>
              </a:rPr>
              <a:t>To advance the government-academic research partnership, research institutions must demand the highest standards in institutional and individual behavior. This can only be achieved if universities foster a culture of integrity among academic leaders, faculty, post-doctoral trainees,-students, and staff, and -institutional-administrators, and mete out appropriate sanctions in instances where behavior deviates from the ethical and professional norms of the institution and of the academic research community. Universities that deviate from or fail to enforce the norms of behavior should be sanctioned. The committee recommends that a newly established Research Policy Board </a:t>
            </a:r>
            <a:r>
              <a:rPr lang="en-US" sz="2000" dirty="0" smtClean="0">
                <a:solidFill>
                  <a:schemeClr val="tx1"/>
                </a:solidFill>
                <a:latin typeface="Arial" panose="020B0604020202020204" pitchFamily="34" charset="0"/>
                <a:cs typeface="Arial" panose="020B0604020202020204" pitchFamily="34" charset="0"/>
              </a:rPr>
              <a:t>should </a:t>
            </a:r>
            <a:r>
              <a:rPr lang="en-US" sz="2000" dirty="0">
                <a:solidFill>
                  <a:schemeClr val="tx1"/>
                </a:solidFill>
                <a:latin typeface="Arial" panose="020B0604020202020204" pitchFamily="34" charset="0"/>
                <a:cs typeface="Arial" panose="020B0604020202020204" pitchFamily="34" charset="0"/>
              </a:rPr>
              <a:t>collaborate with research institutions on the development of a policy to hold institutions accountable for such transgressions.</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16</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222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880" y="958828"/>
            <a:ext cx="8229600" cy="724500"/>
          </a:xfrm>
        </p:spPr>
        <p:txBody>
          <a:bodyPr/>
          <a:lstStyle/>
          <a:p>
            <a:r>
              <a:rPr lang="en-US" sz="2800" b="1" dirty="0" smtClean="0">
                <a:latin typeface="Arial" panose="020B0604020202020204" pitchFamily="34" charset="0"/>
                <a:cs typeface="Arial" panose="020B0604020202020204" pitchFamily="34" charset="0"/>
              </a:rPr>
              <a:t>RECOMMENDATION 3</a:t>
            </a:r>
            <a:endParaRPr lang="en-US" sz="2800" dirty="0">
              <a:latin typeface="Arial" panose="020B0604020202020204" pitchFamily="34" charset="0"/>
              <a:cs typeface="Arial" panose="020B0604020202020204" pitchFamily="34" charset="0"/>
            </a:endParaRPr>
          </a:p>
        </p:txBody>
      </p:sp>
      <p:sp>
        <p:nvSpPr>
          <p:cNvPr id="3" name="TextBox 2"/>
          <p:cNvSpPr txBox="1"/>
          <p:nvPr/>
        </p:nvSpPr>
        <p:spPr>
          <a:xfrm>
            <a:off x="713608" y="1847800"/>
            <a:ext cx="7606144" cy="3170099"/>
          </a:xfrm>
          <a:prstGeom prst="rect">
            <a:avLst/>
          </a:prstGeom>
          <a:noFill/>
        </p:spPr>
        <p:txBody>
          <a:bodyPr wrap="square" rtlCol="0">
            <a:spAutoFit/>
          </a:bodyPr>
          <a:lstStyle/>
          <a:p>
            <a:r>
              <a:rPr lang="en-US" sz="2000" dirty="0">
                <a:solidFill>
                  <a:schemeClr val="tx1"/>
                </a:solidFill>
                <a:latin typeface="Arial" panose="020B0604020202020204" pitchFamily="34" charset="0"/>
                <a:cs typeface="Arial" panose="020B0604020202020204" pitchFamily="34" charset="0"/>
              </a:rPr>
              <a:t>Inspectors General responsibilities should be rebalanced so</a:t>
            </a:r>
          </a:p>
          <a:p>
            <a:r>
              <a:rPr lang="en-US" sz="2000" dirty="0">
                <a:solidFill>
                  <a:schemeClr val="tx1"/>
                </a:solidFill>
                <a:latin typeface="Arial" panose="020B0604020202020204" pitchFamily="34" charset="0"/>
                <a:cs typeface="Arial" panose="020B0604020202020204" pitchFamily="34" charset="0"/>
              </a:rPr>
              <a:t>that appropriate consideration is given both to uncovering</a:t>
            </a:r>
          </a:p>
          <a:p>
            <a:r>
              <a:rPr lang="en-US" sz="2000" dirty="0">
                <a:solidFill>
                  <a:schemeClr val="tx1"/>
                </a:solidFill>
                <a:latin typeface="Arial" panose="020B0604020202020204" pitchFamily="34" charset="0"/>
                <a:cs typeface="Arial" panose="020B0604020202020204" pitchFamily="34" charset="0"/>
              </a:rPr>
              <a:t>waste, fraud, and abuse and to advising on economy,</a:t>
            </a:r>
          </a:p>
          <a:p>
            <a:r>
              <a:rPr lang="en-US" sz="2000" dirty="0" smtClean="0">
                <a:solidFill>
                  <a:schemeClr val="tx1"/>
                </a:solidFill>
                <a:latin typeface="Arial" panose="020B0604020202020204" pitchFamily="34" charset="0"/>
                <a:cs typeface="Arial" panose="020B0604020202020204" pitchFamily="34" charset="0"/>
              </a:rPr>
              <a:t>efficiency</a:t>
            </a:r>
            <a:r>
              <a:rPr lang="en-US" sz="2000" dirty="0">
                <a:solidFill>
                  <a:schemeClr val="tx1"/>
                </a:solidFill>
                <a:latin typeface="Arial" panose="020B0604020202020204" pitchFamily="34" charset="0"/>
                <a:cs typeface="Arial" panose="020B0604020202020204" pitchFamily="34" charset="0"/>
              </a:rPr>
              <a:t>, and effectiveness</a:t>
            </a:r>
            <a:r>
              <a:rPr lang="en-US" sz="2000" dirty="0" smtClean="0">
                <a:solidFill>
                  <a:schemeClr val="tx1"/>
                </a:solidFill>
                <a:latin typeface="Arial" panose="020B0604020202020204" pitchFamily="34" charset="0"/>
                <a:cs typeface="Arial" panose="020B0604020202020204" pitchFamily="34" charset="0"/>
              </a:rPr>
              <a:t>.</a:t>
            </a:r>
          </a:p>
          <a:p>
            <a:endParaRPr lang="en-US"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The relationship between Inspectors General and research</a:t>
            </a:r>
          </a:p>
          <a:p>
            <a:r>
              <a:rPr lang="en-US" sz="2000" dirty="0">
                <a:solidFill>
                  <a:schemeClr val="tx1"/>
                </a:solidFill>
                <a:latin typeface="Arial" panose="020B0604020202020204" pitchFamily="34" charset="0"/>
                <a:cs typeface="Arial" panose="020B0604020202020204" pitchFamily="34" charset="0"/>
              </a:rPr>
              <a:t>institutions should be based on a shared commitment to</a:t>
            </a:r>
          </a:p>
          <a:p>
            <a:r>
              <a:rPr lang="en-US" sz="2000" dirty="0">
                <a:solidFill>
                  <a:schemeClr val="tx1"/>
                </a:solidFill>
                <a:latin typeface="Arial" panose="020B0604020202020204" pitchFamily="34" charset="0"/>
                <a:cs typeface="Arial" panose="020B0604020202020204" pitchFamily="34" charset="0"/>
              </a:rPr>
              <a:t>advancing the nation's interest through a dynamic and</a:t>
            </a:r>
          </a:p>
          <a:p>
            <a:r>
              <a:rPr lang="en-US" sz="2000" dirty="0">
                <a:solidFill>
                  <a:schemeClr val="tx1"/>
                </a:solidFill>
                <a:latin typeface="Arial" panose="020B0604020202020204" pitchFamily="34" charset="0"/>
                <a:cs typeface="Arial" panose="020B0604020202020204" pitchFamily="34" charset="0"/>
              </a:rPr>
              <a:t>productive research enterprise.</a:t>
            </a:r>
            <a:r>
              <a:rPr lang="en-US" sz="2000" dirty="0">
                <a:solidFill>
                  <a:schemeClr val="tx1"/>
                </a:solidFill>
                <a:latin typeface="Arial" panose="020B0604020202020204" pitchFamily="34" charset="0"/>
                <a:ea typeface="+mj-ea"/>
                <a:cs typeface="Arial" panose="020B0604020202020204" pitchFamily="34" charset="0"/>
              </a:rPr>
              <a:t/>
            </a:r>
            <a:br>
              <a:rPr lang="en-US" sz="2000" dirty="0">
                <a:solidFill>
                  <a:schemeClr val="tx1"/>
                </a:solidFill>
                <a:latin typeface="Arial" panose="020B0604020202020204" pitchFamily="34" charset="0"/>
                <a:ea typeface="+mj-ea"/>
                <a:cs typeface="Arial" panose="020B0604020202020204" pitchFamily="34" charset="0"/>
              </a:rPr>
            </a:br>
            <a:endParaRPr lang="en-US" sz="20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17</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045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880" y="958828"/>
            <a:ext cx="8229600" cy="724500"/>
          </a:xfrm>
        </p:spPr>
        <p:txBody>
          <a:bodyPr/>
          <a:lstStyle/>
          <a:p>
            <a:r>
              <a:rPr lang="en-US" sz="2800" b="1" dirty="0" smtClean="0">
                <a:latin typeface="Arial" panose="020B0604020202020204" pitchFamily="34" charset="0"/>
                <a:cs typeface="Arial" panose="020B0604020202020204" pitchFamily="34" charset="0"/>
              </a:rPr>
              <a:t>RECOMMENDATION FOUR</a:t>
            </a:r>
            <a:endParaRPr lang="en-US" sz="2800" dirty="0">
              <a:latin typeface="Arial" panose="020B0604020202020204" pitchFamily="34" charset="0"/>
              <a:cs typeface="Arial" panose="020B0604020202020204" pitchFamily="34" charset="0"/>
            </a:endParaRPr>
          </a:p>
        </p:txBody>
      </p:sp>
      <p:sp>
        <p:nvSpPr>
          <p:cNvPr id="3" name="TextBox 2"/>
          <p:cNvSpPr txBox="1"/>
          <p:nvPr/>
        </p:nvSpPr>
        <p:spPr>
          <a:xfrm>
            <a:off x="1018902" y="2161309"/>
            <a:ext cx="7324997" cy="1631216"/>
          </a:xfrm>
          <a:prstGeom prst="rect">
            <a:avLst/>
          </a:prstGeom>
          <a:noFill/>
        </p:spPr>
        <p:txBody>
          <a:bodyPr wrap="square" rtlCol="0">
            <a:spAutoFit/>
          </a:bodyPr>
          <a:lstStyle/>
          <a:p>
            <a:r>
              <a:rPr lang="en-US" sz="2000" dirty="0">
                <a:solidFill>
                  <a:schemeClr val="tx1"/>
                </a:solidFill>
                <a:latin typeface="Arial" panose="020B0604020202020204" pitchFamily="34" charset="0"/>
                <a:cs typeface="Arial" panose="020B0604020202020204" pitchFamily="34" charset="0"/>
              </a:rPr>
              <a:t>The committee recommends the creation of a new mechanism, to include an active public-private forum and a designated official within government, to foster a more effective conception, development, and harmonization of research </a:t>
            </a:r>
            <a:r>
              <a:rPr lang="en-US" sz="2000" dirty="0" smtClean="0">
                <a:solidFill>
                  <a:schemeClr val="tx1"/>
                </a:solidFill>
                <a:latin typeface="Arial" panose="020B0604020202020204" pitchFamily="34" charset="0"/>
                <a:cs typeface="Arial" panose="020B0604020202020204" pitchFamily="34" charset="0"/>
              </a:rPr>
              <a:t>policies.</a:t>
            </a:r>
            <a:r>
              <a:rPr lang="en-US" sz="2000" dirty="0" smtClean="0">
                <a:solidFill>
                  <a:prstClr val="black"/>
                </a:solidFill>
                <a:latin typeface="Arial" panose="020B0604020202020204" pitchFamily="34" charset="0"/>
                <a:ea typeface="+mj-ea"/>
                <a:cs typeface="Arial" panose="020B0604020202020204" pitchFamily="34" charset="0"/>
              </a:rPr>
              <a:t/>
            </a:r>
            <a:br>
              <a:rPr lang="en-US" sz="2000" dirty="0" smtClean="0">
                <a:solidFill>
                  <a:prstClr val="black"/>
                </a:solidFill>
                <a:latin typeface="Arial" panose="020B0604020202020204" pitchFamily="34" charset="0"/>
                <a:ea typeface="+mj-ea"/>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18</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54879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4611"/>
            <a:ext cx="8229600" cy="1143000"/>
          </a:xfrm>
        </p:spPr>
        <p:txBody>
          <a:bodyPr/>
          <a:lstStyle/>
          <a:p>
            <a:r>
              <a:rPr lang="en-US" b="1" dirty="0" smtClean="0">
                <a:latin typeface="Arial" panose="020B0604020202020204" pitchFamily="34" charset="0"/>
                <a:cs typeface="Arial" panose="020B0604020202020204" pitchFamily="34" charset="0"/>
              </a:rPr>
              <a:t>Specific Recommendations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19</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898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96" y="231464"/>
            <a:ext cx="8400409" cy="651763"/>
          </a:xfrm>
        </p:spPr>
        <p:txBody>
          <a:bodyPr/>
          <a:lstStyle/>
          <a:p>
            <a:r>
              <a:rPr lang="en-US" sz="1800" b="1" dirty="0">
                <a:latin typeface="Arial" panose="020B0604020202020204" pitchFamily="34" charset="0"/>
                <a:cs typeface="Arial" panose="020B0604020202020204" pitchFamily="34" charset="0"/>
              </a:rPr>
              <a:t>Committee on Federal Research Regulations and Reporting Requirements: </a:t>
            </a:r>
            <a:br>
              <a:rPr lang="en-US" sz="1800" b="1" dirty="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A New Framework for the 21st </a:t>
            </a:r>
            <a:r>
              <a:rPr lang="en-US" sz="1800" b="1" dirty="0" smtClean="0">
                <a:latin typeface="Arial" panose="020B0604020202020204" pitchFamily="34" charset="0"/>
                <a:cs typeface="Arial" panose="020B0604020202020204" pitchFamily="34" charset="0"/>
              </a:rPr>
              <a:t>Century</a:t>
            </a:r>
            <a:br>
              <a:rPr lang="en-US" sz="1800" b="1" dirty="0" smtClean="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
            </a: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
        <p:nvSpPr>
          <p:cNvPr id="7" name="TextBox 6"/>
          <p:cNvSpPr txBox="1"/>
          <p:nvPr/>
        </p:nvSpPr>
        <p:spPr>
          <a:xfrm>
            <a:off x="737755" y="987136"/>
            <a:ext cx="7876309" cy="4370427"/>
          </a:xfrm>
          <a:prstGeom prst="rect">
            <a:avLst/>
          </a:prstGeom>
          <a:noFill/>
        </p:spPr>
        <p:txBody>
          <a:bodyPr wrap="square" rtlCol="0">
            <a:spAutoFit/>
          </a:bodyPr>
          <a:lstStyle/>
          <a:p>
            <a:pPr hangingPunct="0"/>
            <a:r>
              <a:rPr lang="en-US" sz="1400" b="1" dirty="0">
                <a:solidFill>
                  <a:schemeClr val="tx1"/>
                </a:solidFill>
                <a:latin typeface="Arial" panose="020B0604020202020204" pitchFamily="34" charset="0"/>
                <a:cs typeface="Arial" panose="020B0604020202020204" pitchFamily="34" charset="0"/>
              </a:rPr>
              <a:t>Larry R. Faulkner</a:t>
            </a:r>
            <a:r>
              <a:rPr lang="en-US" sz="1400" dirty="0">
                <a:solidFill>
                  <a:schemeClr val="tx1"/>
                </a:solidFill>
                <a:latin typeface="Arial" panose="020B0604020202020204" pitchFamily="34" charset="0"/>
                <a:cs typeface="Arial" panose="020B0604020202020204" pitchFamily="34" charset="0"/>
              </a:rPr>
              <a:t>, The University of Texas at Austin</a:t>
            </a:r>
          </a:p>
          <a:p>
            <a:pPr hangingPunct="0"/>
            <a:r>
              <a:rPr lang="en-US" sz="1400" b="1" u="sng" dirty="0">
                <a:solidFill>
                  <a:schemeClr val="tx1"/>
                </a:solidFill>
                <a:latin typeface="Arial" panose="020B0604020202020204" pitchFamily="34" charset="0"/>
                <a:cs typeface="Arial" panose="020B0604020202020204" pitchFamily="34" charset="0"/>
              </a:rPr>
              <a:t>Harriet Rabb</a:t>
            </a:r>
            <a:r>
              <a:rPr lang="en-US" sz="1400" u="sng" dirty="0">
                <a:solidFill>
                  <a:schemeClr val="tx1"/>
                </a:solidFill>
                <a:latin typeface="Arial" panose="020B0604020202020204" pitchFamily="34" charset="0"/>
                <a:cs typeface="Arial" panose="020B0604020202020204" pitchFamily="34" charset="0"/>
              </a:rPr>
              <a:t>, The Rockefeller University</a:t>
            </a:r>
          </a:p>
          <a:p>
            <a:pPr hangingPunct="0"/>
            <a:r>
              <a:rPr lang="en-US" sz="1400" b="1" dirty="0">
                <a:solidFill>
                  <a:schemeClr val="tx1"/>
                </a:solidFill>
                <a:latin typeface="Arial" panose="020B0604020202020204" pitchFamily="34" charset="0"/>
                <a:cs typeface="Arial" panose="020B0604020202020204" pitchFamily="34" charset="0"/>
              </a:rPr>
              <a:t>Ilesanmi Adesida</a:t>
            </a:r>
            <a:r>
              <a:rPr lang="en-US" sz="1400" dirty="0">
                <a:solidFill>
                  <a:schemeClr val="tx1"/>
                </a:solidFill>
                <a:latin typeface="Arial" panose="020B0604020202020204" pitchFamily="34" charset="0"/>
                <a:cs typeface="Arial" panose="020B0604020202020204" pitchFamily="34" charset="0"/>
              </a:rPr>
              <a:t>, University of Illinois at Urbana-Champaign</a:t>
            </a:r>
          </a:p>
          <a:p>
            <a:pPr hangingPunct="0"/>
            <a:r>
              <a:rPr lang="en-US" sz="1400" b="1" u="sng" dirty="0">
                <a:solidFill>
                  <a:schemeClr val="tx1"/>
                </a:solidFill>
                <a:latin typeface="Arial" panose="020B0604020202020204" pitchFamily="34" charset="0"/>
                <a:cs typeface="Arial" panose="020B0604020202020204" pitchFamily="34" charset="0"/>
              </a:rPr>
              <a:t>Ann Arvin</a:t>
            </a:r>
            <a:r>
              <a:rPr lang="en-US" sz="1400" u="sng" dirty="0">
                <a:solidFill>
                  <a:schemeClr val="tx1"/>
                </a:solidFill>
                <a:latin typeface="Arial" panose="020B0604020202020204" pitchFamily="34" charset="0"/>
                <a:cs typeface="Arial" panose="020B0604020202020204" pitchFamily="34" charset="0"/>
              </a:rPr>
              <a:t>, Stanford University </a:t>
            </a:r>
          </a:p>
          <a:p>
            <a:pPr hangingPunct="0"/>
            <a:r>
              <a:rPr lang="en-US" sz="1400" b="1" dirty="0">
                <a:solidFill>
                  <a:schemeClr val="tx1"/>
                </a:solidFill>
                <a:latin typeface="Arial" panose="020B0604020202020204" pitchFamily="34" charset="0"/>
                <a:cs typeface="Arial" panose="020B0604020202020204" pitchFamily="34" charset="0"/>
              </a:rPr>
              <a:t>Barbara E. Bierer</a:t>
            </a:r>
            <a:r>
              <a:rPr lang="en-US" sz="1400" dirty="0">
                <a:solidFill>
                  <a:schemeClr val="tx1"/>
                </a:solidFill>
                <a:latin typeface="Arial" panose="020B0604020202020204" pitchFamily="34" charset="0"/>
                <a:cs typeface="Arial" panose="020B0604020202020204" pitchFamily="34" charset="0"/>
              </a:rPr>
              <a:t>, Harvard Medical School and Brigham and Women’s Hospital and Harvard University</a:t>
            </a:r>
          </a:p>
          <a:p>
            <a:pPr hangingPunct="0"/>
            <a:r>
              <a:rPr lang="en-US" sz="1400" b="1" dirty="0">
                <a:solidFill>
                  <a:schemeClr val="tx1"/>
                </a:solidFill>
                <a:latin typeface="Arial" panose="020B0604020202020204" pitchFamily="34" charset="0"/>
                <a:cs typeface="Arial" panose="020B0604020202020204" pitchFamily="34" charset="0"/>
              </a:rPr>
              <a:t>Jonathan D. Breul</a:t>
            </a:r>
            <a:r>
              <a:rPr lang="en-US" sz="1400" dirty="0">
                <a:solidFill>
                  <a:schemeClr val="tx1"/>
                </a:solidFill>
                <a:latin typeface="Arial" panose="020B0604020202020204" pitchFamily="34" charset="0"/>
                <a:cs typeface="Arial" panose="020B0604020202020204" pitchFamily="34" charset="0"/>
              </a:rPr>
              <a:t>, Georgetown University</a:t>
            </a:r>
          </a:p>
          <a:p>
            <a:pPr hangingPunct="0"/>
            <a:r>
              <a:rPr lang="en-US" sz="1400" b="1" dirty="0">
                <a:solidFill>
                  <a:schemeClr val="tx1"/>
                </a:solidFill>
                <a:latin typeface="Arial" panose="020B0604020202020204" pitchFamily="34" charset="0"/>
                <a:cs typeface="Arial" panose="020B0604020202020204" pitchFamily="34" charset="0"/>
              </a:rPr>
              <a:t>Claude </a:t>
            </a:r>
            <a:r>
              <a:rPr lang="en-US" sz="1400" b="1" dirty="0" smtClean="0">
                <a:solidFill>
                  <a:schemeClr val="tx1"/>
                </a:solidFill>
                <a:latin typeface="Arial" panose="020B0604020202020204" pitchFamily="34" charset="0"/>
                <a:cs typeface="Arial" panose="020B0604020202020204" pitchFamily="34" charset="0"/>
              </a:rPr>
              <a:t>Canizares</a:t>
            </a:r>
            <a:r>
              <a:rPr lang="en-US" sz="1400" dirty="0">
                <a:solidFill>
                  <a:schemeClr val="tx1"/>
                </a:solidFill>
                <a:latin typeface="Arial" panose="020B0604020202020204" pitchFamily="34" charset="0"/>
                <a:cs typeface="Arial" panose="020B0604020202020204" pitchFamily="34" charset="0"/>
              </a:rPr>
              <a:t>, Massachusetts Institute of Technology</a:t>
            </a:r>
          </a:p>
          <a:p>
            <a:pPr hangingPunct="0"/>
            <a:r>
              <a:rPr lang="en-US" sz="1400" b="1" dirty="0">
                <a:solidFill>
                  <a:schemeClr val="tx1"/>
                </a:solidFill>
                <a:latin typeface="Arial" panose="020B0604020202020204" pitchFamily="34" charset="0"/>
                <a:cs typeface="Arial" panose="020B0604020202020204" pitchFamily="34" charset="0"/>
              </a:rPr>
              <a:t>Arturo Casadevall</a:t>
            </a:r>
            <a:r>
              <a:rPr lang="en-US" sz="1400" dirty="0">
                <a:solidFill>
                  <a:schemeClr val="tx1"/>
                </a:solidFill>
                <a:latin typeface="Arial" panose="020B0604020202020204" pitchFamily="34" charset="0"/>
                <a:cs typeface="Arial" panose="020B0604020202020204" pitchFamily="34" charset="0"/>
              </a:rPr>
              <a:t>, Johns Hopkins University Bloomberg School of Public Health</a:t>
            </a:r>
          </a:p>
          <a:p>
            <a:pPr hangingPunct="0"/>
            <a:r>
              <a:rPr lang="en-US" sz="1400" b="1" dirty="0">
                <a:solidFill>
                  <a:schemeClr val="tx1"/>
                </a:solidFill>
                <a:latin typeface="Arial" panose="020B0604020202020204" pitchFamily="34" charset="0"/>
                <a:cs typeface="Arial" panose="020B0604020202020204" pitchFamily="34" charset="0"/>
              </a:rPr>
              <a:t>Jonathan R. Cole</a:t>
            </a:r>
            <a:r>
              <a:rPr lang="en-US" sz="1400" dirty="0">
                <a:solidFill>
                  <a:schemeClr val="tx1"/>
                </a:solidFill>
                <a:latin typeface="Arial" panose="020B0604020202020204" pitchFamily="34" charset="0"/>
                <a:cs typeface="Arial" panose="020B0604020202020204" pitchFamily="34" charset="0"/>
              </a:rPr>
              <a:t>, Columbia University</a:t>
            </a:r>
          </a:p>
          <a:p>
            <a:pPr hangingPunct="0"/>
            <a:r>
              <a:rPr lang="en-US" sz="1400" b="1" dirty="0">
                <a:solidFill>
                  <a:schemeClr val="tx1"/>
                </a:solidFill>
                <a:latin typeface="Arial" panose="020B0604020202020204" pitchFamily="34" charset="0"/>
                <a:cs typeface="Arial" panose="020B0604020202020204" pitchFamily="34" charset="0"/>
              </a:rPr>
              <a:t>Lee Ellis</a:t>
            </a:r>
            <a:r>
              <a:rPr lang="en-US" sz="1400" dirty="0">
                <a:solidFill>
                  <a:schemeClr val="tx1"/>
                </a:solidFill>
                <a:latin typeface="Arial" panose="020B0604020202020204" pitchFamily="34" charset="0"/>
                <a:cs typeface="Arial" panose="020B0604020202020204" pitchFamily="34" charset="0"/>
              </a:rPr>
              <a:t>, The University of Texas MD Anderson Cancer Center</a:t>
            </a:r>
          </a:p>
          <a:p>
            <a:pPr hangingPunct="0"/>
            <a:r>
              <a:rPr lang="en-US" sz="1400" b="1" u="sng" dirty="0">
                <a:solidFill>
                  <a:schemeClr val="tx1"/>
                </a:solidFill>
                <a:latin typeface="Arial" panose="020B0604020202020204" pitchFamily="34" charset="0"/>
                <a:cs typeface="Arial" panose="020B0604020202020204" pitchFamily="34" charset="0"/>
              </a:rPr>
              <a:t>Geoffrey E. Grant</a:t>
            </a:r>
            <a:r>
              <a:rPr lang="en-US" sz="1400" u="sng" dirty="0">
                <a:solidFill>
                  <a:schemeClr val="tx1"/>
                </a:solidFill>
                <a:latin typeface="Arial" panose="020B0604020202020204" pitchFamily="34" charset="0"/>
                <a:cs typeface="Arial" panose="020B0604020202020204" pitchFamily="34" charset="0"/>
              </a:rPr>
              <a:t>, Research Advocates</a:t>
            </a:r>
          </a:p>
          <a:p>
            <a:pPr hangingPunct="0"/>
            <a:r>
              <a:rPr lang="en-US" sz="1400" b="1" dirty="0">
                <a:solidFill>
                  <a:schemeClr val="tx1"/>
                </a:solidFill>
                <a:latin typeface="Arial" panose="020B0604020202020204" pitchFamily="34" charset="0"/>
                <a:cs typeface="Arial" panose="020B0604020202020204" pitchFamily="34" charset="0"/>
              </a:rPr>
              <a:t>Joseph R. Haywood</a:t>
            </a:r>
            <a:r>
              <a:rPr lang="en-US" sz="1400" dirty="0">
                <a:solidFill>
                  <a:schemeClr val="tx1"/>
                </a:solidFill>
                <a:latin typeface="Arial" panose="020B0604020202020204" pitchFamily="34" charset="0"/>
                <a:cs typeface="Arial" panose="020B0604020202020204" pitchFamily="34" charset="0"/>
              </a:rPr>
              <a:t>, Michigan State University</a:t>
            </a:r>
          </a:p>
          <a:p>
            <a:r>
              <a:rPr lang="en-US" sz="1400" b="1" dirty="0">
                <a:solidFill>
                  <a:schemeClr val="tx1"/>
                </a:solidFill>
                <a:latin typeface="Arial" panose="020B0604020202020204" pitchFamily="34" charset="0"/>
                <a:cs typeface="Arial" panose="020B0604020202020204" pitchFamily="34" charset="0"/>
              </a:rPr>
              <a:t>Steven Joffe</a:t>
            </a:r>
            <a:r>
              <a:rPr lang="en-US" sz="1400" dirty="0">
                <a:solidFill>
                  <a:schemeClr val="tx1"/>
                </a:solidFill>
                <a:latin typeface="Arial" panose="020B0604020202020204" pitchFamily="34" charset="0"/>
                <a:cs typeface="Arial" panose="020B0604020202020204" pitchFamily="34" charset="0"/>
              </a:rPr>
              <a:t>, University of Pennsylvania Perelman School of Medicine</a:t>
            </a:r>
          </a:p>
          <a:p>
            <a:pPr hangingPunct="0"/>
            <a:r>
              <a:rPr lang="en-US" sz="1400" b="1" dirty="0">
                <a:solidFill>
                  <a:schemeClr val="tx1"/>
                </a:solidFill>
                <a:latin typeface="Arial" panose="020B0604020202020204" pitchFamily="34" charset="0"/>
                <a:cs typeface="Arial" panose="020B0604020202020204" pitchFamily="34" charset="0"/>
              </a:rPr>
              <a:t>David Korn</a:t>
            </a:r>
            <a:r>
              <a:rPr lang="en-US" sz="1400" dirty="0">
                <a:solidFill>
                  <a:schemeClr val="tx1"/>
                </a:solidFill>
                <a:latin typeface="Arial" panose="020B0604020202020204" pitchFamily="34" charset="0"/>
                <a:cs typeface="Arial" panose="020B0604020202020204" pitchFamily="34" charset="0"/>
              </a:rPr>
              <a:t>, Massachusetts General Hospital and Harvard Medical School</a:t>
            </a:r>
          </a:p>
          <a:p>
            <a:pPr hangingPunct="0"/>
            <a:r>
              <a:rPr lang="en-US" sz="1400" b="1" u="sng" dirty="0">
                <a:solidFill>
                  <a:schemeClr val="tx1"/>
                </a:solidFill>
                <a:latin typeface="Arial" panose="020B0604020202020204" pitchFamily="34" charset="0"/>
                <a:cs typeface="Arial" panose="020B0604020202020204" pitchFamily="34" charset="0"/>
              </a:rPr>
              <a:t>Charles F. Louis</a:t>
            </a:r>
            <a:r>
              <a:rPr lang="en-US" sz="1400" u="sng" dirty="0">
                <a:solidFill>
                  <a:schemeClr val="tx1"/>
                </a:solidFill>
                <a:latin typeface="Arial" panose="020B0604020202020204" pitchFamily="34" charset="0"/>
                <a:cs typeface="Arial" panose="020B0604020202020204" pitchFamily="34" charset="0"/>
              </a:rPr>
              <a:t>, University of California, Riverside</a:t>
            </a:r>
          </a:p>
          <a:p>
            <a:pPr hangingPunct="0"/>
            <a:r>
              <a:rPr lang="en-US" sz="1400" b="1" dirty="0">
                <a:solidFill>
                  <a:schemeClr val="tx1"/>
                </a:solidFill>
                <a:latin typeface="Arial" panose="020B0604020202020204" pitchFamily="34" charset="0"/>
                <a:cs typeface="Arial" panose="020B0604020202020204" pitchFamily="34" charset="0"/>
              </a:rPr>
              <a:t>David W. Robinson</a:t>
            </a:r>
            <a:r>
              <a:rPr lang="en-US" sz="1400" dirty="0">
                <a:solidFill>
                  <a:schemeClr val="tx1"/>
                </a:solidFill>
                <a:latin typeface="Arial" panose="020B0604020202020204" pitchFamily="34" charset="0"/>
                <a:cs typeface="Arial" panose="020B0604020202020204" pitchFamily="34" charset="0"/>
              </a:rPr>
              <a:t>, Oregon Health and Science University  </a:t>
            </a:r>
          </a:p>
          <a:p>
            <a:pPr hangingPunct="0"/>
            <a:r>
              <a:rPr lang="en-US" sz="1400" b="1" dirty="0">
                <a:solidFill>
                  <a:schemeClr val="tx1"/>
                </a:solidFill>
                <a:latin typeface="Arial" panose="020B0604020202020204" pitchFamily="34" charset="0"/>
                <a:cs typeface="Arial" panose="020B0604020202020204" pitchFamily="34" charset="0"/>
              </a:rPr>
              <a:t>Thomas J. Rosol</a:t>
            </a:r>
            <a:r>
              <a:rPr lang="en-US" sz="1400" dirty="0">
                <a:solidFill>
                  <a:schemeClr val="tx1"/>
                </a:solidFill>
                <a:latin typeface="Arial" panose="020B0604020202020204" pitchFamily="34" charset="0"/>
                <a:cs typeface="Arial" panose="020B0604020202020204" pitchFamily="34" charset="0"/>
              </a:rPr>
              <a:t>, The Ohio State University </a:t>
            </a:r>
          </a:p>
          <a:p>
            <a:pPr hangingPunct="0"/>
            <a:r>
              <a:rPr lang="en-US" sz="1400" b="1" dirty="0">
                <a:solidFill>
                  <a:schemeClr val="tx1"/>
                </a:solidFill>
                <a:latin typeface="Arial" panose="020B0604020202020204" pitchFamily="34" charset="0"/>
                <a:cs typeface="Arial" panose="020B0604020202020204" pitchFamily="34" charset="0"/>
              </a:rPr>
              <a:t>Stuart Shapiro</a:t>
            </a:r>
            <a:r>
              <a:rPr lang="en-US" sz="1400" dirty="0">
                <a:solidFill>
                  <a:schemeClr val="tx1"/>
                </a:solidFill>
                <a:latin typeface="Arial" panose="020B0604020202020204" pitchFamily="34" charset="0"/>
                <a:cs typeface="Arial" panose="020B0604020202020204" pitchFamily="34" charset="0"/>
              </a:rPr>
              <a:t>, Rutgers University</a:t>
            </a:r>
          </a:p>
          <a:p>
            <a:endParaRPr lang="en-US" sz="1200" dirty="0">
              <a:latin typeface="Trebuchet MS" panose="020B0603020202020204" pitchFamily="34" charset="0"/>
            </a:endParaRPr>
          </a:p>
        </p:txBody>
      </p:sp>
      <p:sp>
        <p:nvSpPr>
          <p:cNvPr id="3" name="TextBox 2"/>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51764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9348" y="537291"/>
            <a:ext cx="6322423" cy="523220"/>
          </a:xfrm>
          <a:prstGeom prst="rect">
            <a:avLst/>
          </a:prstGeom>
        </p:spPr>
        <p:txBody>
          <a:bodyPr wrap="square">
            <a:spAutoFit/>
          </a:bodyPr>
          <a:lstStyle/>
          <a:p>
            <a:pPr algn="ctr"/>
            <a:r>
              <a:rPr lang="en-US" sz="2800" b="1" u="sng" dirty="0">
                <a:solidFill>
                  <a:schemeClr val="tx1"/>
                </a:solidFill>
                <a:latin typeface="Arial" panose="020B0604020202020204" pitchFamily="34" charset="0"/>
              </a:rPr>
              <a:t>Specific </a:t>
            </a:r>
            <a:r>
              <a:rPr lang="en-US" sz="2800" b="1" u="sng" dirty="0" smtClean="0">
                <a:solidFill>
                  <a:schemeClr val="tx1"/>
                </a:solidFill>
                <a:latin typeface="Arial" panose="020B0604020202020204" pitchFamily="34" charset="0"/>
              </a:rPr>
              <a:t>Recommendations</a:t>
            </a:r>
            <a:endParaRPr lang="en-US" sz="2800" b="1" u="sng" dirty="0">
              <a:solidFill>
                <a:schemeClr val="tx1"/>
              </a:solidFill>
              <a:latin typeface="Arial" panose="020B0604020202020204" pitchFamily="34" charset="0"/>
            </a:endParaRPr>
          </a:p>
        </p:txBody>
      </p:sp>
      <p:sp>
        <p:nvSpPr>
          <p:cNvPr id="5" name="Rectangle 4"/>
          <p:cNvSpPr/>
          <p:nvPr/>
        </p:nvSpPr>
        <p:spPr>
          <a:xfrm>
            <a:off x="744584" y="1644155"/>
            <a:ext cx="4572000" cy="2805320"/>
          </a:xfrm>
          <a:prstGeom prst="rect">
            <a:avLst/>
          </a:prstGeom>
        </p:spPr>
        <p:txBody>
          <a:bodyPr>
            <a:spAutoFit/>
          </a:bodyPr>
          <a:lstStyle/>
          <a:p>
            <a:pPr marL="342900" indent="-342900">
              <a:lnSpc>
                <a:spcPct val="150000"/>
              </a:lnSpc>
              <a:buFont typeface="Arial" panose="020B0604020202020204" pitchFamily="34" charset="0"/>
              <a:buChar char="•"/>
            </a:pPr>
            <a:r>
              <a:rPr lang="en-US" sz="2000" b="1" dirty="0">
                <a:solidFill>
                  <a:schemeClr val="tx1"/>
                </a:solidFill>
                <a:latin typeface="Arial" panose="020B0604020202020204" pitchFamily="34" charset="0"/>
              </a:rPr>
              <a:t>Proposal </a:t>
            </a:r>
            <a:r>
              <a:rPr lang="en-US" sz="2000" b="1" dirty="0" smtClean="0">
                <a:solidFill>
                  <a:schemeClr val="tx1"/>
                </a:solidFill>
                <a:latin typeface="Arial" panose="020B0604020202020204" pitchFamily="34" charset="0"/>
              </a:rPr>
              <a:t>Preparation</a:t>
            </a:r>
          </a:p>
          <a:p>
            <a:pPr marL="342900"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rPr>
              <a:t>Progress Reports</a:t>
            </a:r>
          </a:p>
          <a:p>
            <a:pPr marL="342900"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rPr>
              <a:t>Subrecipient Monitoring</a:t>
            </a:r>
          </a:p>
          <a:p>
            <a:pPr marL="342900"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rPr>
              <a:t>Conflict </a:t>
            </a:r>
            <a:r>
              <a:rPr lang="en-US" sz="2000" b="1" dirty="0">
                <a:solidFill>
                  <a:schemeClr val="tx1"/>
                </a:solidFill>
                <a:latin typeface="Arial" panose="020B0604020202020204" pitchFamily="34" charset="0"/>
              </a:rPr>
              <a:t>of </a:t>
            </a:r>
            <a:r>
              <a:rPr lang="en-US" sz="2000" b="1" dirty="0" smtClean="0">
                <a:solidFill>
                  <a:schemeClr val="tx1"/>
                </a:solidFill>
                <a:latin typeface="Arial" panose="020B0604020202020204" pitchFamily="34" charset="0"/>
              </a:rPr>
              <a:t>Interest</a:t>
            </a:r>
          </a:p>
          <a:p>
            <a:pPr marL="342900"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rPr>
              <a:t>Human </a:t>
            </a:r>
            <a:r>
              <a:rPr lang="en-US" sz="2000" b="1" dirty="0">
                <a:solidFill>
                  <a:schemeClr val="tx1"/>
                </a:solidFill>
                <a:latin typeface="Arial" panose="020B0604020202020204" pitchFamily="34" charset="0"/>
              </a:rPr>
              <a:t>Subjects </a:t>
            </a:r>
            <a:r>
              <a:rPr lang="en-US" sz="2000" b="1" dirty="0" smtClean="0">
                <a:solidFill>
                  <a:schemeClr val="tx1"/>
                </a:solidFill>
                <a:latin typeface="Arial" panose="020B0604020202020204" pitchFamily="34" charset="0"/>
              </a:rPr>
              <a:t>Research</a:t>
            </a:r>
          </a:p>
          <a:p>
            <a:pPr marL="342900"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rPr>
              <a:t>Animal </a:t>
            </a:r>
            <a:r>
              <a:rPr lang="en-US" sz="2000" b="1" dirty="0">
                <a:solidFill>
                  <a:schemeClr val="tx1"/>
                </a:solidFill>
                <a:latin typeface="Arial" panose="020B0604020202020204" pitchFamily="34" charset="0"/>
              </a:rPr>
              <a:t>Research</a:t>
            </a:r>
            <a:endParaRPr lang="en-US" sz="2000" dirty="0">
              <a:solidFill>
                <a:schemeClr val="tx1"/>
              </a:solidFill>
            </a:endParaRPr>
          </a:p>
        </p:txBody>
      </p:sp>
      <p:sp>
        <p:nvSpPr>
          <p:cNvPr id="6" name="Rectangle 5"/>
          <p:cNvSpPr/>
          <p:nvPr/>
        </p:nvSpPr>
        <p:spPr>
          <a:xfrm>
            <a:off x="4846320" y="1644155"/>
            <a:ext cx="4572000" cy="3046988"/>
          </a:xfrm>
          <a:prstGeom prst="rect">
            <a:avLst/>
          </a:prstGeom>
        </p:spPr>
        <p:txBody>
          <a:bodyPr>
            <a:spAutoFit/>
          </a:bodyPr>
          <a:lstStyle/>
          <a:p>
            <a:pPr marL="342900" indent="-342900">
              <a:lnSpc>
                <a:spcPct val="150000"/>
              </a:lnSpc>
              <a:buFont typeface="Arial" panose="020B0604020202020204" pitchFamily="34" charset="0"/>
              <a:buChar char="•"/>
            </a:pPr>
            <a:r>
              <a:rPr lang="en-US" sz="2000" b="1" dirty="0">
                <a:solidFill>
                  <a:schemeClr val="tx1"/>
                </a:solidFill>
                <a:latin typeface="Arial" panose="020B0604020202020204" pitchFamily="34" charset="0"/>
                <a:cs typeface="Arial" panose="020B0604020202020204" pitchFamily="34" charset="0"/>
              </a:rPr>
              <a:t>The Audit Climate</a:t>
            </a:r>
          </a:p>
          <a:p>
            <a:pPr marL="342900" indent="-342900">
              <a:buFont typeface="Arial" panose="020B0604020202020204" pitchFamily="34" charset="0"/>
              <a:buChar char="•"/>
            </a:pPr>
            <a:r>
              <a:rPr lang="en-US" sz="2000" b="1" dirty="0" smtClean="0">
                <a:solidFill>
                  <a:schemeClr val="tx1"/>
                </a:solidFill>
                <a:latin typeface="Arial" panose="020B0604020202020204" pitchFamily="34" charset="0"/>
                <a:cs typeface="Arial" panose="020B0604020202020204" pitchFamily="34" charset="0"/>
              </a:rPr>
              <a:t>Compensation for Personnel Expenses</a:t>
            </a:r>
          </a:p>
          <a:p>
            <a:endParaRPr lang="en-US" sz="500" b="1"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b="1" dirty="0" smtClean="0">
                <a:solidFill>
                  <a:schemeClr val="tx1"/>
                </a:solidFill>
                <a:latin typeface="Arial" panose="020B0604020202020204" pitchFamily="34" charset="0"/>
                <a:cs typeface="Arial" panose="020B0604020202020204" pitchFamily="34" charset="0"/>
              </a:rPr>
              <a:t>Uniform </a:t>
            </a:r>
            <a:r>
              <a:rPr lang="en-US" sz="2000" b="1" dirty="0">
                <a:solidFill>
                  <a:schemeClr val="tx1"/>
                </a:solidFill>
                <a:latin typeface="Arial" panose="020B0604020202020204" pitchFamily="34" charset="0"/>
                <a:cs typeface="Arial" panose="020B0604020202020204" pitchFamily="34" charset="0"/>
              </a:rPr>
              <a:t>Guidance</a:t>
            </a:r>
          </a:p>
          <a:p>
            <a:r>
              <a:rPr lang="en-US" sz="2000" dirty="0" smtClean="0">
                <a:solidFill>
                  <a:schemeClr val="tx1"/>
                </a:solidFill>
                <a:latin typeface="Arial" panose="020B0604020202020204" pitchFamily="34" charset="0"/>
                <a:cs typeface="Arial" panose="020B0604020202020204" pitchFamily="34" charset="0"/>
              </a:rPr>
              <a:t>	- </a:t>
            </a:r>
            <a:r>
              <a:rPr lang="en-US" sz="2000" b="1" dirty="0">
                <a:solidFill>
                  <a:schemeClr val="tx1"/>
                </a:solidFill>
                <a:latin typeface="Arial" panose="020B0604020202020204" pitchFamily="34" charset="0"/>
                <a:cs typeface="Arial" panose="020B0604020202020204" pitchFamily="34" charset="0"/>
              </a:rPr>
              <a:t>procurement </a:t>
            </a:r>
            <a:r>
              <a:rPr lang="en-US" sz="2000" b="1" dirty="0" smtClean="0">
                <a:solidFill>
                  <a:schemeClr val="tx1"/>
                </a:solidFill>
                <a:latin typeface="Arial" panose="020B0604020202020204" pitchFamily="34" charset="0"/>
                <a:cs typeface="Arial" panose="020B0604020202020204" pitchFamily="34" charset="0"/>
              </a:rPr>
              <a:t>standards</a:t>
            </a:r>
          </a:p>
          <a:p>
            <a:pPr lvl="1"/>
            <a:r>
              <a:rPr lang="en-US" sz="2000" dirty="0" smtClean="0">
                <a:solidFill>
                  <a:schemeClr val="tx1"/>
                </a:solidFill>
                <a:latin typeface="Arial" panose="020B0604020202020204" pitchFamily="34" charset="0"/>
                <a:cs typeface="Arial" panose="020B0604020202020204" pitchFamily="34" charset="0"/>
              </a:rPr>
              <a:t>	- </a:t>
            </a:r>
            <a:r>
              <a:rPr lang="en-US" sz="2000" b="1" dirty="0" smtClean="0">
                <a:solidFill>
                  <a:schemeClr val="tx1"/>
                </a:solidFill>
                <a:latin typeface="Arial" panose="020B0604020202020204" pitchFamily="34" charset="0"/>
                <a:cs typeface="Arial" panose="020B0604020202020204" pitchFamily="34" charset="0"/>
              </a:rPr>
              <a:t>financial </a:t>
            </a:r>
            <a:r>
              <a:rPr lang="en-US" sz="2000" b="1" dirty="0">
                <a:solidFill>
                  <a:schemeClr val="tx1"/>
                </a:solidFill>
                <a:latin typeface="Arial" panose="020B0604020202020204" pitchFamily="34" charset="0"/>
                <a:cs typeface="Arial" panose="020B0604020202020204" pitchFamily="34" charset="0"/>
              </a:rPr>
              <a:t>reporting</a:t>
            </a:r>
          </a:p>
          <a:p>
            <a:pPr lvl="1"/>
            <a:r>
              <a:rPr lang="en-US" sz="2000" dirty="0" smtClean="0">
                <a:solidFill>
                  <a:schemeClr val="tx1"/>
                </a:solidFill>
                <a:latin typeface="Arial" panose="020B0604020202020204" pitchFamily="34" charset="0"/>
                <a:cs typeface="Arial" panose="020B0604020202020204" pitchFamily="34" charset="0"/>
              </a:rPr>
              <a:t>	- </a:t>
            </a:r>
            <a:r>
              <a:rPr lang="en-US" sz="2000" b="1" dirty="0">
                <a:solidFill>
                  <a:schemeClr val="tx1"/>
                </a:solidFill>
                <a:latin typeface="Arial" panose="020B0604020202020204" pitchFamily="34" charset="0"/>
                <a:cs typeface="Arial" panose="020B0604020202020204" pitchFamily="34" charset="0"/>
              </a:rPr>
              <a:t>cost </a:t>
            </a:r>
            <a:r>
              <a:rPr lang="en-US" sz="2000" b="1" dirty="0" smtClean="0">
                <a:solidFill>
                  <a:schemeClr val="tx1"/>
                </a:solidFill>
                <a:latin typeface="Arial" panose="020B0604020202020204" pitchFamily="34" charset="0"/>
                <a:cs typeface="Arial" panose="020B0604020202020204" pitchFamily="34" charset="0"/>
              </a:rPr>
              <a:t>accounting</a:t>
            </a:r>
            <a:endParaRPr lang="en-US" sz="2000" dirty="0" smtClean="0">
              <a:solidFill>
                <a:schemeClr val="tx1"/>
              </a:solidFill>
              <a:latin typeface="Arial" panose="020B0604020202020204" pitchFamily="34" charset="0"/>
              <a:cs typeface="Arial" panose="020B0604020202020204" pitchFamily="34" charset="0"/>
            </a:endParaRPr>
          </a:p>
          <a:p>
            <a:pPr marL="342900" lvl="1" indent="-342900">
              <a:lnSpc>
                <a:spcPct val="150000"/>
              </a:lnSpc>
              <a:buFont typeface="Arial" panose="020B0604020202020204" pitchFamily="34" charset="0"/>
              <a:buChar char="•"/>
            </a:pPr>
            <a:r>
              <a:rPr lang="en-US" sz="2000" b="1" dirty="0" smtClean="0">
                <a:solidFill>
                  <a:schemeClr val="tx1"/>
                </a:solidFill>
                <a:latin typeface="Arial" panose="020B0604020202020204" pitchFamily="34" charset="0"/>
                <a:cs typeface="Arial" panose="020B0604020202020204" pitchFamily="34" charset="0"/>
              </a:rPr>
              <a:t>Research Policy Board</a:t>
            </a:r>
          </a:p>
        </p:txBody>
      </p:sp>
      <p:sp>
        <p:nvSpPr>
          <p:cNvPr id="7" name="TextBox 6"/>
          <p:cNvSpPr txBox="1"/>
          <p:nvPr/>
        </p:nvSpPr>
        <p:spPr>
          <a:xfrm>
            <a:off x="8660674" y="6396994"/>
            <a:ext cx="362494" cy="276999"/>
          </a:xfrm>
          <a:prstGeom prst="rect">
            <a:avLst/>
          </a:prstGeom>
          <a:noFill/>
        </p:spPr>
        <p:txBody>
          <a:bodyPr wrap="square" rtlCol="0">
            <a:spAutoFit/>
          </a:bodyPr>
          <a:lstStyle/>
          <a:p>
            <a:r>
              <a:rPr lang="en-US" sz="1200" dirty="0">
                <a:solidFill>
                  <a:schemeClr val="tx1"/>
                </a:solidFill>
                <a:latin typeface="Arial" panose="020B0604020202020204" pitchFamily="34" charset="0"/>
                <a:cs typeface="Arial" panose="020B0604020202020204" pitchFamily="34" charset="0"/>
              </a:rPr>
              <a:t>2</a:t>
            </a:r>
            <a:r>
              <a:rPr lang="en-US" sz="1200" dirty="0" smtClean="0">
                <a:solidFill>
                  <a:schemeClr val="tx1"/>
                </a:solidFill>
                <a:latin typeface="Arial" panose="020B0604020202020204" pitchFamily="34" charset="0"/>
                <a:cs typeface="Arial" panose="020B0604020202020204" pitchFamily="34" charset="0"/>
              </a:rPr>
              <a:t>0</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2102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54" y="759619"/>
            <a:ext cx="3907082" cy="455226"/>
          </a:xfrm>
        </p:spPr>
        <p:txBody>
          <a:bodyPr/>
          <a:lstStyle/>
          <a:p>
            <a:pPr algn="l"/>
            <a:r>
              <a:rPr lang="en-US" sz="2400" b="1" u="sng" dirty="0" smtClean="0">
                <a:latin typeface="Arial" panose="020B0604020202020204" pitchFamily="34" charset="0"/>
                <a:cs typeface="Arial" panose="020B0604020202020204" pitchFamily="34" charset="0"/>
              </a:rPr>
              <a:t>Proposal Preparation:</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651854" y="1342139"/>
            <a:ext cx="8074135" cy="4093428"/>
          </a:xfrm>
          <a:prstGeom prst="rect">
            <a:avLst/>
          </a:prstGeom>
          <a:noFill/>
        </p:spPr>
        <p:txBody>
          <a:bodyPr wrap="square" rtlCol="0">
            <a:spAutoFit/>
          </a:bodyPr>
          <a:lstStyle/>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Congress should in </a:t>
            </a:r>
            <a:r>
              <a:rPr lang="en-US" sz="2000" dirty="0">
                <a:solidFill>
                  <a:schemeClr val="tx1"/>
                </a:solidFill>
                <a:latin typeface="Arial" panose="020B0604020202020204" pitchFamily="34" charset="0"/>
                <a:cs typeface="Arial" panose="020B0604020202020204" pitchFamily="34" charset="0"/>
              </a:rPr>
              <a:t>concert with the </a:t>
            </a:r>
            <a:r>
              <a:rPr lang="en-US" sz="2000" dirty="0" smtClean="0">
                <a:solidFill>
                  <a:schemeClr val="tx1"/>
                </a:solidFill>
                <a:latin typeface="Arial" panose="020B0604020202020204" pitchFamily="34" charset="0"/>
                <a:cs typeface="Arial" panose="020B0604020202020204" pitchFamily="34" charset="0"/>
              </a:rPr>
              <a:t>OMB, </a:t>
            </a:r>
            <a:r>
              <a:rPr lang="en-US" sz="2000" dirty="0">
                <a:solidFill>
                  <a:schemeClr val="tx1"/>
                </a:solidFill>
                <a:latin typeface="Arial" panose="020B0604020202020204" pitchFamily="34" charset="0"/>
                <a:cs typeface="Arial" panose="020B0604020202020204" pitchFamily="34" charset="0"/>
              </a:rPr>
              <a:t>conduct a transparent and comprehensive review of agency research grant proposal documents for the purpose of developing a uniform format to be used by all research funding agencies</a:t>
            </a:r>
            <a:r>
              <a:rPr lang="en-US" sz="2000" dirty="0" smtClean="0">
                <a:solidFill>
                  <a:schemeClr val="tx1"/>
                </a:solidFill>
                <a:latin typeface="Arial" panose="020B0604020202020204" pitchFamily="34" charset="0"/>
                <a:cs typeface="Arial" panose="020B0604020202020204" pitchFamily="34" charset="0"/>
              </a:rPr>
              <a:t>.</a:t>
            </a:r>
          </a:p>
          <a:p>
            <a:pPr marL="457200" indent="-457200">
              <a:buFont typeface="+mj-lt"/>
              <a:buAutoNum type="arabicPeriod"/>
            </a:pPr>
            <a:endParaRPr lang="en-US" sz="200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Research proposal information should be limited to the minimal information necessary to permit peer evaluation of the science.  Any supplementary information should, if requested, be provided </a:t>
            </a:r>
            <a:r>
              <a:rPr lang="en-US" sz="2000" i="1" dirty="0" smtClean="0">
                <a:solidFill>
                  <a:schemeClr val="tx1"/>
                </a:solidFill>
                <a:latin typeface="Arial" panose="020B0604020202020204" pitchFamily="34" charset="0"/>
                <a:cs typeface="Arial" panose="020B0604020202020204" pitchFamily="34" charset="0"/>
              </a:rPr>
              <a:t>just-in-time</a:t>
            </a:r>
            <a:r>
              <a:rPr lang="en-US" sz="2000" dirty="0" smtClean="0">
                <a:solidFill>
                  <a:schemeClr val="tx1"/>
                </a:solidFill>
                <a:latin typeface="Arial" panose="020B0604020202020204" pitchFamily="34" charset="0"/>
                <a:cs typeface="Arial" panose="020B0604020202020204" pitchFamily="34" charset="0"/>
              </a:rPr>
              <a:t>.</a:t>
            </a:r>
          </a:p>
          <a:p>
            <a:pPr marL="457200" indent="-457200">
              <a:buFont typeface="+mj-lt"/>
              <a:buAutoNum type="arabicPeriod"/>
            </a:pPr>
            <a:endParaRPr lang="en-US" sz="200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Agencies should develop a central depositary for all institutional assurances. </a:t>
            </a:r>
            <a:endParaRPr lang="en-US" sz="2000" dirty="0">
              <a:solidFill>
                <a:schemeClr val="tx1"/>
              </a:solidFill>
              <a:latin typeface="Arial" panose="020B0604020202020204" pitchFamily="34" charset="0"/>
              <a:cs typeface="Arial" panose="020B0604020202020204" pitchFamily="34" charset="0"/>
            </a:endParaRPr>
          </a:p>
          <a:p>
            <a:endParaRPr lang="en-US" sz="2000" dirty="0"/>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24646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54" y="759619"/>
            <a:ext cx="3907082" cy="455226"/>
          </a:xfrm>
        </p:spPr>
        <p:txBody>
          <a:bodyPr/>
          <a:lstStyle/>
          <a:p>
            <a:pPr algn="l"/>
            <a:r>
              <a:rPr lang="en-US" sz="2400" b="1" u="sng" dirty="0">
                <a:latin typeface="Arial" panose="020B0604020202020204" pitchFamily="34" charset="0"/>
              </a:rPr>
              <a:t>Progress </a:t>
            </a:r>
            <a:r>
              <a:rPr lang="en-US" sz="2400" b="1" u="sng" dirty="0" smtClean="0">
                <a:latin typeface="Arial" panose="020B0604020202020204" pitchFamily="34" charset="0"/>
              </a:rPr>
              <a:t>Reports</a:t>
            </a:r>
            <a:r>
              <a:rPr lang="en-US" sz="2400" b="1" u="sng" dirty="0" smtClean="0">
                <a:latin typeface="Arial" panose="020B0604020202020204" pitchFamily="34" charset="0"/>
                <a:cs typeface="Arial" panose="020B0604020202020204" pitchFamily="34" charset="0"/>
              </a:rPr>
              <a:t>:</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521868" y="1916905"/>
            <a:ext cx="8074135" cy="1323439"/>
          </a:xfrm>
          <a:prstGeom prst="rect">
            <a:avLst/>
          </a:prstGeom>
          <a:noFill/>
        </p:spPr>
        <p:txBody>
          <a:bodyPr wrap="square" rtlCol="0">
            <a:spAutoFit/>
          </a:bodyPr>
          <a:lstStyle/>
          <a:p>
            <a:endParaRPr lang="en-US" sz="2000" b="1" dirty="0" smtClean="0"/>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The </a:t>
            </a:r>
            <a:r>
              <a:rPr lang="en-US" sz="2000" dirty="0">
                <a:solidFill>
                  <a:schemeClr val="tx1"/>
                </a:solidFill>
                <a:latin typeface="Arial" panose="020B0604020202020204" pitchFamily="34" charset="0"/>
                <a:cs typeface="Arial" panose="020B0604020202020204" pitchFamily="34" charset="0"/>
              </a:rPr>
              <a:t>committee recommends that </a:t>
            </a:r>
            <a:r>
              <a:rPr lang="en-US" sz="2000" dirty="0" smtClean="0">
                <a:solidFill>
                  <a:schemeClr val="tx1"/>
                </a:solidFill>
                <a:latin typeface="Arial" panose="020B0604020202020204" pitchFamily="34" charset="0"/>
                <a:cs typeface="Arial" panose="020B0604020202020204" pitchFamily="34" charset="0"/>
              </a:rPr>
              <a:t>OMB </a:t>
            </a:r>
            <a:r>
              <a:rPr lang="en-US" sz="2000" dirty="0">
                <a:solidFill>
                  <a:schemeClr val="tx1"/>
                </a:solidFill>
                <a:latin typeface="Arial" panose="020B0604020202020204" pitchFamily="34" charset="0"/>
                <a:cs typeface="Arial" panose="020B0604020202020204" pitchFamily="34" charset="0"/>
              </a:rPr>
              <a:t>require </a:t>
            </a:r>
            <a:r>
              <a:rPr lang="en-US" sz="2000" dirty="0" smtClean="0">
                <a:solidFill>
                  <a:schemeClr val="tx1"/>
                </a:solidFill>
                <a:latin typeface="Arial" panose="020B0604020202020204" pitchFamily="34" charset="0"/>
                <a:cs typeface="Arial" panose="020B0604020202020204" pitchFamily="34" charset="0"/>
              </a:rPr>
              <a:t>that research </a:t>
            </a:r>
            <a:r>
              <a:rPr lang="en-US" sz="2000" dirty="0">
                <a:solidFill>
                  <a:schemeClr val="tx1"/>
                </a:solidFill>
                <a:latin typeface="Arial" panose="020B0604020202020204" pitchFamily="34" charset="0"/>
                <a:cs typeface="Arial" panose="020B0604020202020204" pitchFamily="34" charset="0"/>
              </a:rPr>
              <a:t>funding agencies use a uniform format for research progress reporting.</a:t>
            </a:r>
          </a:p>
        </p:txBody>
      </p:sp>
      <p:sp>
        <p:nvSpPr>
          <p:cNvPr id="5" name="TextBox 4"/>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2</a:t>
            </a:r>
          </a:p>
        </p:txBody>
      </p:sp>
    </p:spTree>
    <p:extLst>
      <p:ext uri="{BB962C8B-B14F-4D97-AF65-F5344CB8AC3E}">
        <p14:creationId xmlns:p14="http://schemas.microsoft.com/office/powerpoint/2010/main" val="41822005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54" y="759619"/>
            <a:ext cx="3907082" cy="455226"/>
          </a:xfrm>
        </p:spPr>
        <p:txBody>
          <a:bodyPr/>
          <a:lstStyle/>
          <a:p>
            <a:pPr algn="l"/>
            <a:r>
              <a:rPr lang="en-US" sz="2400" b="1" u="sng" dirty="0">
                <a:latin typeface="Arial" panose="020B0604020202020204" pitchFamily="34" charset="0"/>
              </a:rPr>
              <a:t>Subrecipient </a:t>
            </a:r>
            <a:r>
              <a:rPr lang="en-US" sz="2400" b="1" u="sng" dirty="0" smtClean="0">
                <a:latin typeface="Arial" panose="020B0604020202020204" pitchFamily="34" charset="0"/>
              </a:rPr>
              <a:t>Monitoring</a:t>
            </a:r>
            <a:r>
              <a:rPr lang="en-US" sz="2400" b="1" u="sng" dirty="0" smtClean="0">
                <a:latin typeface="Arial" panose="020B0604020202020204" pitchFamily="34" charset="0"/>
                <a:cs typeface="Arial" panose="020B0604020202020204" pitchFamily="34" charset="0"/>
              </a:rPr>
              <a:t>:</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325284" y="1078671"/>
            <a:ext cx="7982694" cy="3785652"/>
          </a:xfrm>
          <a:prstGeom prst="rect">
            <a:avLst/>
          </a:prstGeom>
          <a:noFill/>
        </p:spPr>
        <p:txBody>
          <a:bodyPr wrap="square" rtlCol="0">
            <a:spAutoFit/>
          </a:bodyPr>
          <a:lstStyle/>
          <a:p>
            <a:endParaRPr lang="en-US" sz="2000" b="1" dirty="0" smtClean="0"/>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OMB should amend the Uniform </a:t>
            </a:r>
            <a:r>
              <a:rPr lang="en-US" sz="2000" dirty="0">
                <a:solidFill>
                  <a:schemeClr val="tx1"/>
                </a:solidFill>
                <a:latin typeface="Arial" panose="020B0604020202020204" pitchFamily="34" charset="0"/>
                <a:cs typeface="Arial" panose="020B0604020202020204" pitchFamily="34" charset="0"/>
              </a:rPr>
              <a:t>Guidance to clarify that subrecipient monitoring requirements apply to institutions </a:t>
            </a:r>
            <a:r>
              <a:rPr lang="en-US" sz="2000" dirty="0" smtClean="0">
                <a:solidFill>
                  <a:schemeClr val="tx1"/>
                </a:solidFill>
                <a:latin typeface="Arial" panose="020B0604020202020204" pitchFamily="34" charset="0"/>
                <a:cs typeface="Arial" panose="020B0604020202020204" pitchFamily="34" charset="0"/>
              </a:rPr>
              <a:t>of higher </a:t>
            </a:r>
            <a:r>
              <a:rPr lang="en-US" sz="2000" dirty="0">
                <a:solidFill>
                  <a:schemeClr val="tx1"/>
                </a:solidFill>
                <a:latin typeface="Arial" panose="020B0604020202020204" pitchFamily="34" charset="0"/>
                <a:cs typeface="Arial" panose="020B0604020202020204" pitchFamily="34" charset="0"/>
              </a:rPr>
              <a:t>education only to the extent necessary for prudent project and performance monitoring, </a:t>
            </a:r>
            <a:r>
              <a:rPr lang="en-US" sz="2000" dirty="0" smtClean="0">
                <a:solidFill>
                  <a:schemeClr val="tx1"/>
                </a:solidFill>
                <a:latin typeface="Arial" panose="020B0604020202020204" pitchFamily="34" charset="0"/>
                <a:cs typeface="Arial" panose="020B0604020202020204" pitchFamily="34" charset="0"/>
              </a:rPr>
              <a:t>and do </a:t>
            </a:r>
            <a:r>
              <a:rPr lang="en-US" sz="2000" dirty="0">
                <a:solidFill>
                  <a:schemeClr val="tx1"/>
                </a:solidFill>
                <a:latin typeface="Arial" panose="020B0604020202020204" pitchFamily="34" charset="0"/>
                <a:cs typeface="Arial" panose="020B0604020202020204" pitchFamily="34" charset="0"/>
              </a:rPr>
              <a:t>not require </a:t>
            </a:r>
            <a:r>
              <a:rPr lang="en-US" sz="2000" dirty="0" smtClean="0">
                <a:solidFill>
                  <a:schemeClr val="tx1"/>
                </a:solidFill>
                <a:latin typeface="Arial" panose="020B0604020202020204" pitchFamily="34" charset="0"/>
                <a:cs typeface="Arial" panose="020B0604020202020204" pitchFamily="34" charset="0"/>
              </a:rPr>
              <a:t>monitoring </a:t>
            </a:r>
            <a:r>
              <a:rPr lang="en-US" sz="2000" dirty="0">
                <a:solidFill>
                  <a:schemeClr val="tx1"/>
                </a:solidFill>
                <a:latin typeface="Arial" panose="020B0604020202020204" pitchFamily="34" charset="0"/>
                <a:cs typeface="Arial" panose="020B0604020202020204" pitchFamily="34" charset="0"/>
              </a:rPr>
              <a:t>of subrecipients’ institutional compliance with all </a:t>
            </a:r>
            <a:r>
              <a:rPr lang="en-US" sz="2000" dirty="0" smtClean="0">
                <a:solidFill>
                  <a:schemeClr val="tx1"/>
                </a:solidFill>
                <a:latin typeface="Arial" panose="020B0604020202020204" pitchFamily="34" charset="0"/>
                <a:cs typeface="Arial" panose="020B0604020202020204" pitchFamily="34" charset="0"/>
              </a:rPr>
              <a:t>federal statues</a:t>
            </a:r>
            <a:r>
              <a:rPr lang="en-US" sz="2000" dirty="0">
                <a:solidFill>
                  <a:schemeClr val="tx1"/>
                </a:solidFill>
                <a:latin typeface="Arial" panose="020B0604020202020204" pitchFamily="34" charset="0"/>
                <a:cs typeface="Arial" panose="020B0604020202020204" pitchFamily="34" charset="0"/>
              </a:rPr>
              <a:t>, regulations, policies, and institution-wide business </a:t>
            </a:r>
            <a:r>
              <a:rPr lang="en-US" sz="2000" dirty="0" smtClean="0">
                <a:solidFill>
                  <a:schemeClr val="tx1"/>
                </a:solidFill>
                <a:latin typeface="Arial" panose="020B0604020202020204" pitchFamily="34" charset="0"/>
                <a:cs typeface="Arial" panose="020B0604020202020204" pitchFamily="34" charset="0"/>
              </a:rPr>
              <a:t>practices.</a:t>
            </a:r>
          </a:p>
          <a:p>
            <a:pPr marL="457200" indent="-457200">
              <a:buFont typeface="+mj-lt"/>
              <a:buAutoNum type="arabicPeriod"/>
            </a:pPr>
            <a:endParaRPr lang="en-US" sz="200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Immediately, OMB should permit </a:t>
            </a:r>
            <a:r>
              <a:rPr lang="en-US" sz="2000" dirty="0">
                <a:solidFill>
                  <a:schemeClr val="tx1"/>
                </a:solidFill>
                <a:latin typeface="Arial" panose="020B0604020202020204" pitchFamily="34" charset="0"/>
                <a:cs typeface="Arial" panose="020B0604020202020204" pitchFamily="34" charset="0"/>
              </a:rPr>
              <a:t>research institutions to use subrecipients’ publicly available Single Audit Reports </a:t>
            </a:r>
            <a:r>
              <a:rPr lang="en-US" sz="2000" dirty="0" smtClean="0">
                <a:solidFill>
                  <a:schemeClr val="tx1"/>
                </a:solidFill>
                <a:latin typeface="Arial" panose="020B0604020202020204" pitchFamily="34" charset="0"/>
                <a:cs typeface="Arial" panose="020B0604020202020204" pitchFamily="34" charset="0"/>
              </a:rPr>
              <a:t>to verify </a:t>
            </a:r>
            <a:r>
              <a:rPr lang="en-US" sz="2000" dirty="0">
                <a:solidFill>
                  <a:schemeClr val="tx1"/>
                </a:solidFill>
                <a:latin typeface="Arial" panose="020B0604020202020204" pitchFamily="34" charset="0"/>
                <a:cs typeface="Arial" panose="020B0604020202020204" pitchFamily="34" charset="0"/>
              </a:rPr>
              <a:t>that subrecipients have not been otherwise debarred or suspended with respect to the </a:t>
            </a:r>
            <a:r>
              <a:rPr lang="en-US" sz="2000" dirty="0" smtClean="0">
                <a:solidFill>
                  <a:schemeClr val="tx1"/>
                </a:solidFill>
                <a:latin typeface="Arial" panose="020B0604020202020204" pitchFamily="34" charset="0"/>
                <a:cs typeface="Arial" panose="020B0604020202020204" pitchFamily="34" charset="0"/>
              </a:rPr>
              <a:t>receipt of </a:t>
            </a:r>
            <a:r>
              <a:rPr lang="en-US" sz="2000" dirty="0">
                <a:solidFill>
                  <a:schemeClr val="tx1"/>
                </a:solidFill>
                <a:latin typeface="Arial" panose="020B0604020202020204" pitchFamily="34" charset="0"/>
                <a:cs typeface="Arial" panose="020B0604020202020204" pitchFamily="34" charset="0"/>
              </a:rPr>
              <a:t>federal funds.</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37013810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54" y="759619"/>
            <a:ext cx="3907082" cy="455226"/>
          </a:xfrm>
        </p:spPr>
        <p:txBody>
          <a:bodyPr/>
          <a:lstStyle/>
          <a:p>
            <a:pPr algn="l"/>
            <a:r>
              <a:rPr lang="en-US" sz="2400" b="1" u="sng" dirty="0">
                <a:latin typeface="Arial" panose="020B0604020202020204" pitchFamily="34" charset="0"/>
              </a:rPr>
              <a:t>Conflict of </a:t>
            </a:r>
            <a:r>
              <a:rPr lang="en-US" sz="2400" b="1" u="sng" dirty="0" smtClean="0">
                <a:latin typeface="Arial" panose="020B0604020202020204" pitchFamily="34" charset="0"/>
              </a:rPr>
              <a:t>Interest</a:t>
            </a:r>
            <a:r>
              <a:rPr lang="en-US" sz="2400" b="1" u="sng" dirty="0" smtClean="0">
                <a:latin typeface="Arial" panose="020B0604020202020204" pitchFamily="34" charset="0"/>
                <a:cs typeface="Arial" panose="020B0604020202020204" pitchFamily="34" charset="0"/>
              </a:rPr>
              <a:t>:</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567589" y="1771002"/>
            <a:ext cx="7982694" cy="1323439"/>
          </a:xfrm>
          <a:prstGeom prst="rect">
            <a:avLst/>
          </a:prstGeom>
          <a:noFill/>
        </p:spPr>
        <p:txBody>
          <a:bodyPr wrap="square" rtlCol="0">
            <a:spAutoFit/>
          </a:bodyPr>
          <a:lstStyle/>
          <a:p>
            <a:pPr marL="457200" indent="-457200">
              <a:buFont typeface="+mj-lt"/>
              <a:buAutoNum type="arabicPeriod"/>
            </a:pPr>
            <a:endParaRPr lang="en-US" sz="200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Congress in concert with OSTP and </a:t>
            </a:r>
            <a:r>
              <a:rPr lang="en-US" sz="2000" dirty="0">
                <a:solidFill>
                  <a:schemeClr val="tx1"/>
                </a:solidFill>
                <a:latin typeface="Arial" panose="020B0604020202020204" pitchFamily="34" charset="0"/>
                <a:cs typeface="Arial" panose="020B0604020202020204" pitchFamily="34" charset="0"/>
              </a:rPr>
              <a:t>in partnership with research institutions, </a:t>
            </a:r>
            <a:r>
              <a:rPr lang="en-US" sz="2000" dirty="0" smtClean="0">
                <a:solidFill>
                  <a:schemeClr val="tx1"/>
                </a:solidFill>
                <a:latin typeface="Arial" panose="020B0604020202020204" pitchFamily="34" charset="0"/>
                <a:cs typeface="Arial" panose="020B0604020202020204" pitchFamily="34" charset="0"/>
              </a:rPr>
              <a:t>should develop a </a:t>
            </a:r>
            <a:r>
              <a:rPr lang="en-US" sz="2000" dirty="0">
                <a:solidFill>
                  <a:schemeClr val="tx1"/>
                </a:solidFill>
                <a:latin typeface="Arial" panose="020B0604020202020204" pitchFamily="34" charset="0"/>
                <a:cs typeface="Arial" panose="020B0604020202020204" pitchFamily="34" charset="0"/>
              </a:rPr>
              <a:t>federal-wide financial conflicts of interest policy to be used by all research funding agencies</a:t>
            </a:r>
            <a:r>
              <a:rPr lang="en-US" sz="2000" dirty="0" smtClean="0">
                <a:solidFill>
                  <a:schemeClr val="tx1"/>
                </a:solidFill>
                <a:latin typeface="Arial" panose="020B0604020202020204" pitchFamily="34" charset="0"/>
                <a:cs typeface="Arial" panose="020B0604020202020204" pitchFamily="34" charset="0"/>
              </a:rPr>
              <a:t>.</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3651031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509" y="759618"/>
            <a:ext cx="8595360" cy="794861"/>
          </a:xfrm>
        </p:spPr>
        <p:txBody>
          <a:bodyPr/>
          <a:lstStyle/>
          <a:p>
            <a:pPr algn="l"/>
            <a:r>
              <a:rPr lang="en-US" sz="2400" b="1" u="sng" dirty="0">
                <a:latin typeface="Arial" panose="020B0604020202020204" pitchFamily="34" charset="0"/>
              </a:rPr>
              <a:t>Human Subjects </a:t>
            </a:r>
            <a:r>
              <a:rPr lang="en-US" sz="2400" b="1" u="sng" dirty="0" smtClean="0">
                <a:latin typeface="Arial" panose="020B0604020202020204" pitchFamily="34" charset="0"/>
              </a:rPr>
              <a:t>Research:</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(To be reviewed further in light of the 9-8-15 NPRM for the Common Rule) </a:t>
            </a:r>
            <a:endParaRPr lang="en-US" sz="1800" u="sng" dirty="0">
              <a:latin typeface="Arial" panose="020B0604020202020204" pitchFamily="34" charset="0"/>
              <a:cs typeface="Arial" panose="020B0604020202020204" pitchFamily="34" charset="0"/>
            </a:endParaRPr>
          </a:p>
        </p:txBody>
      </p:sp>
      <p:sp>
        <p:nvSpPr>
          <p:cNvPr id="3" name="TextBox 2"/>
          <p:cNvSpPr txBox="1"/>
          <p:nvPr/>
        </p:nvSpPr>
        <p:spPr>
          <a:xfrm>
            <a:off x="587829" y="1554479"/>
            <a:ext cx="7982694" cy="4093428"/>
          </a:xfrm>
          <a:prstGeom prst="rect">
            <a:avLst/>
          </a:prstGeom>
          <a:noFill/>
        </p:spPr>
        <p:txBody>
          <a:bodyPr wrap="square" rtlCol="0">
            <a:spAutoFit/>
          </a:bodyPr>
          <a:lstStyle/>
          <a:p>
            <a:pPr marL="457200" indent="-457200">
              <a:buFont typeface="+mj-lt"/>
              <a:buAutoNum type="arabicPeriod"/>
            </a:pPr>
            <a:r>
              <a:rPr lang="en-US" sz="1950" dirty="0" smtClean="0">
                <a:solidFill>
                  <a:schemeClr val="tx1"/>
                </a:solidFill>
                <a:latin typeface="Arial" panose="020B0604020202020204" pitchFamily="34" charset="0"/>
                <a:cs typeface="Arial" panose="020B0604020202020204" pitchFamily="34" charset="0"/>
              </a:rPr>
              <a:t>Congress should direct </a:t>
            </a:r>
            <a:r>
              <a:rPr lang="en-US" sz="1950" dirty="0">
                <a:solidFill>
                  <a:schemeClr val="tx1"/>
                </a:solidFill>
                <a:latin typeface="Arial" panose="020B0604020202020204" pitchFamily="34" charset="0"/>
                <a:cs typeface="Arial" panose="020B0604020202020204" pitchFamily="34" charset="0"/>
              </a:rPr>
              <a:t>federal agencies </a:t>
            </a:r>
            <a:r>
              <a:rPr lang="en-US" sz="1950" dirty="0" smtClean="0">
                <a:solidFill>
                  <a:schemeClr val="tx1"/>
                </a:solidFill>
                <a:latin typeface="Arial" panose="020B0604020202020204" pitchFamily="34" charset="0"/>
                <a:cs typeface="Arial" panose="020B0604020202020204" pitchFamily="34" charset="0"/>
              </a:rPr>
              <a:t>to institute </a:t>
            </a:r>
            <a:r>
              <a:rPr lang="en-US" sz="1950" dirty="0">
                <a:solidFill>
                  <a:schemeClr val="tx1"/>
                </a:solidFill>
                <a:latin typeface="Arial" panose="020B0604020202020204" pitchFamily="34" charset="0"/>
                <a:cs typeface="Arial" panose="020B0604020202020204" pitchFamily="34" charset="0"/>
              </a:rPr>
              <a:t>a risk-stratified system of human subjects protections that </a:t>
            </a:r>
            <a:r>
              <a:rPr lang="en-US" sz="1950" dirty="0" smtClean="0">
                <a:solidFill>
                  <a:schemeClr val="tx1"/>
                </a:solidFill>
                <a:latin typeface="Arial" panose="020B0604020202020204" pitchFamily="34" charset="0"/>
                <a:cs typeface="Arial" panose="020B0604020202020204" pitchFamily="34" charset="0"/>
              </a:rPr>
              <a:t>reduces regulatory burden </a:t>
            </a:r>
            <a:r>
              <a:rPr lang="en-US" sz="1950" dirty="0">
                <a:solidFill>
                  <a:schemeClr val="tx1"/>
                </a:solidFill>
                <a:latin typeface="Arial" panose="020B0604020202020204" pitchFamily="34" charset="0"/>
                <a:cs typeface="Arial" panose="020B0604020202020204" pitchFamily="34" charset="0"/>
              </a:rPr>
              <a:t>on minimal-risk research while reserving more intensive regulatory oversight for </a:t>
            </a:r>
            <a:r>
              <a:rPr lang="en-US" sz="1950" dirty="0" smtClean="0">
                <a:solidFill>
                  <a:schemeClr val="tx1"/>
                </a:solidFill>
                <a:latin typeface="Arial" panose="020B0604020202020204" pitchFamily="34" charset="0"/>
                <a:cs typeface="Arial" panose="020B0604020202020204" pitchFamily="34" charset="0"/>
              </a:rPr>
              <a:t>higher risk</a:t>
            </a:r>
            <a:r>
              <a:rPr lang="en-US" sz="1950" dirty="0">
                <a:solidFill>
                  <a:schemeClr val="tx1"/>
                </a:solidFill>
                <a:latin typeface="Arial" panose="020B0604020202020204" pitchFamily="34" charset="0"/>
                <a:cs typeface="Arial" panose="020B0604020202020204" pitchFamily="34" charset="0"/>
              </a:rPr>
              <a:t> </a:t>
            </a:r>
            <a:r>
              <a:rPr lang="en-US" sz="1950" dirty="0" smtClean="0">
                <a:solidFill>
                  <a:schemeClr val="tx1"/>
                </a:solidFill>
                <a:latin typeface="Arial" panose="020B0604020202020204" pitchFamily="34" charset="0"/>
                <a:cs typeface="Arial" panose="020B0604020202020204" pitchFamily="34" charset="0"/>
              </a:rPr>
              <a:t>research.</a:t>
            </a:r>
          </a:p>
          <a:p>
            <a:pPr marL="457200" indent="-457200">
              <a:buFont typeface="+mj-lt"/>
              <a:buAutoNum type="arabicPeriod"/>
            </a:pPr>
            <a:endParaRPr lang="en-US" sz="195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1950" dirty="0" smtClean="0">
                <a:solidFill>
                  <a:schemeClr val="tx1"/>
                </a:solidFill>
                <a:latin typeface="Arial" panose="020B0604020202020204" pitchFamily="34" charset="0"/>
                <a:cs typeface="Arial" panose="020B0604020202020204" pitchFamily="34" charset="0"/>
              </a:rPr>
              <a:t>Congress should direct </a:t>
            </a:r>
            <a:r>
              <a:rPr lang="en-US" sz="1950" dirty="0">
                <a:solidFill>
                  <a:schemeClr val="tx1"/>
                </a:solidFill>
                <a:latin typeface="Arial" panose="020B0604020202020204" pitchFamily="34" charset="0"/>
                <a:cs typeface="Arial" panose="020B0604020202020204" pitchFamily="34" charset="0"/>
              </a:rPr>
              <a:t>federal agencies </a:t>
            </a:r>
            <a:r>
              <a:rPr lang="en-US" sz="1950" dirty="0" smtClean="0">
                <a:solidFill>
                  <a:schemeClr val="tx1"/>
                </a:solidFill>
                <a:latin typeface="Arial" panose="020B0604020202020204" pitchFamily="34" charset="0"/>
                <a:cs typeface="Arial" panose="020B0604020202020204" pitchFamily="34" charset="0"/>
              </a:rPr>
              <a:t>to require, for </a:t>
            </a:r>
            <a:r>
              <a:rPr lang="en-US" sz="1950" dirty="0">
                <a:solidFill>
                  <a:schemeClr val="tx1"/>
                </a:solidFill>
                <a:latin typeface="Arial" panose="020B0604020202020204" pitchFamily="34" charset="0"/>
                <a:cs typeface="Arial" panose="020B0604020202020204" pitchFamily="34" charset="0"/>
              </a:rPr>
              <a:t>multisite research studies, that a single IRB with the necessary staff and </a:t>
            </a:r>
            <a:r>
              <a:rPr lang="en-US" sz="1950" dirty="0" smtClean="0">
                <a:solidFill>
                  <a:schemeClr val="tx1"/>
                </a:solidFill>
                <a:latin typeface="Arial" panose="020B0604020202020204" pitchFamily="34" charset="0"/>
                <a:cs typeface="Arial" panose="020B0604020202020204" pitchFamily="34" charset="0"/>
              </a:rPr>
              <a:t>infrastructure serve </a:t>
            </a:r>
            <a:r>
              <a:rPr lang="en-US" sz="1950" dirty="0">
                <a:solidFill>
                  <a:schemeClr val="tx1"/>
                </a:solidFill>
                <a:latin typeface="Arial" panose="020B0604020202020204" pitchFamily="34" charset="0"/>
                <a:cs typeface="Arial" panose="020B0604020202020204" pitchFamily="34" charset="0"/>
              </a:rPr>
              <a:t>as the IRB of record for all domestic sites</a:t>
            </a:r>
            <a:r>
              <a:rPr lang="en-US" sz="1950" dirty="0" smtClean="0">
                <a:solidFill>
                  <a:schemeClr val="tx1"/>
                </a:solidFill>
                <a:latin typeface="Arial" panose="020B0604020202020204" pitchFamily="34" charset="0"/>
                <a:cs typeface="Arial" panose="020B0604020202020204" pitchFamily="34" charset="0"/>
              </a:rPr>
              <a:t>.</a:t>
            </a:r>
          </a:p>
          <a:p>
            <a:pPr marL="457200" indent="-457200">
              <a:buFont typeface="+mj-lt"/>
              <a:buAutoNum type="arabicPeriod"/>
            </a:pPr>
            <a:endParaRPr lang="en-US" sz="195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1950" dirty="0" smtClean="0">
                <a:solidFill>
                  <a:schemeClr val="tx1"/>
                </a:solidFill>
                <a:latin typeface="Arial" panose="020B0604020202020204" pitchFamily="34" charset="0"/>
                <a:cs typeface="Arial" panose="020B0604020202020204" pitchFamily="34" charset="0"/>
              </a:rPr>
              <a:t>Congress should direct agencies to </a:t>
            </a:r>
            <a:r>
              <a:rPr lang="en-US" sz="1950" dirty="0">
                <a:solidFill>
                  <a:schemeClr val="tx1"/>
                </a:solidFill>
                <a:latin typeface="Arial" panose="020B0604020202020204" pitchFamily="34" charset="0"/>
                <a:cs typeface="Arial" panose="020B0604020202020204" pitchFamily="34" charset="0"/>
              </a:rPr>
              <a:t>align and harmonize their regulations (and definitions) concerning the protection of human subjects.</a:t>
            </a:r>
          </a:p>
          <a:p>
            <a:pPr marL="457200" indent="-457200">
              <a:buFont typeface="+mj-lt"/>
              <a:buAutoNum type="arabicPeriod"/>
            </a:pPr>
            <a:endParaRPr lang="en-US" sz="1950" dirty="0" smtClean="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946599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8"/>
            <a:ext cx="8412480" cy="794861"/>
          </a:xfrm>
        </p:spPr>
        <p:txBody>
          <a:bodyPr/>
          <a:lstStyle/>
          <a:p>
            <a:pPr algn="l"/>
            <a:r>
              <a:rPr lang="en-US" sz="2400" b="1" u="sng" dirty="0">
                <a:latin typeface="Arial" panose="020B0604020202020204" pitchFamily="34" charset="0"/>
              </a:rPr>
              <a:t>Human Subjects </a:t>
            </a:r>
            <a:r>
              <a:rPr lang="en-US" sz="2400" b="1" u="sng" dirty="0" smtClean="0">
                <a:latin typeface="Arial" panose="020B0604020202020204" pitchFamily="34" charset="0"/>
              </a:rPr>
              <a:t>Research (cont.)</a:t>
            </a:r>
            <a:r>
              <a:rPr lang="en-US" sz="2400" b="1" u="sng" dirty="0" smtClean="0">
                <a:latin typeface="Arial" panose="020B0604020202020204" pitchFamily="34" charset="0"/>
                <a:cs typeface="Arial" panose="020B0604020202020204" pitchFamily="34" charset="0"/>
              </a:rPr>
              <a:t>:</a:t>
            </a:r>
            <a:r>
              <a:rPr lang="en-US" sz="2400" b="1" dirty="0" smtClean="0">
                <a:latin typeface="Arial" panose="020B0604020202020204" pitchFamily="34" charset="0"/>
                <a:cs typeface="Arial" panose="020B0604020202020204" pitchFamily="34" charset="0"/>
              </a:rPr>
              <a:t>   </a:t>
            </a:r>
            <a:endParaRPr lang="en-US" sz="2000" u="sng" dirty="0">
              <a:latin typeface="Arial" panose="020B0604020202020204" pitchFamily="34" charset="0"/>
              <a:cs typeface="Arial" panose="020B0604020202020204" pitchFamily="34" charset="0"/>
            </a:endParaRPr>
          </a:p>
        </p:txBody>
      </p:sp>
      <p:sp>
        <p:nvSpPr>
          <p:cNvPr id="3" name="TextBox 2"/>
          <p:cNvSpPr txBox="1"/>
          <p:nvPr/>
        </p:nvSpPr>
        <p:spPr>
          <a:xfrm>
            <a:off x="711282" y="1554479"/>
            <a:ext cx="7982694" cy="3393237"/>
          </a:xfrm>
          <a:prstGeom prst="rect">
            <a:avLst/>
          </a:prstGeom>
          <a:noFill/>
        </p:spPr>
        <p:txBody>
          <a:bodyPr wrap="square" rtlCol="0">
            <a:spAutoFit/>
          </a:bodyPr>
          <a:lstStyle/>
          <a:p>
            <a:pPr marL="457200" indent="-457200">
              <a:buFont typeface="+mj-lt"/>
              <a:buAutoNum type="arabicParenR" startAt="4"/>
            </a:pPr>
            <a:r>
              <a:rPr lang="en-US" sz="1950" dirty="0" smtClean="0">
                <a:solidFill>
                  <a:schemeClr val="tx1"/>
                </a:solidFill>
                <a:latin typeface="Arial" panose="020B0604020202020204" pitchFamily="34" charset="0"/>
                <a:cs typeface="Arial" panose="020B0604020202020204" pitchFamily="34" charset="0"/>
              </a:rPr>
              <a:t>In </a:t>
            </a:r>
            <a:r>
              <a:rPr lang="en-US" sz="1950" dirty="0">
                <a:solidFill>
                  <a:schemeClr val="tx1"/>
                </a:solidFill>
                <a:latin typeface="Arial" panose="020B0604020202020204" pitchFamily="34" charset="0"/>
                <a:cs typeface="Arial" panose="020B0604020202020204" pitchFamily="34" charset="0"/>
              </a:rPr>
              <a:t>instances of minimal-risk research where requiring informed consent would make the </a:t>
            </a:r>
            <a:r>
              <a:rPr lang="en-US" sz="1950" dirty="0" smtClean="0">
                <a:solidFill>
                  <a:schemeClr val="tx1"/>
                </a:solidFill>
                <a:latin typeface="Arial" panose="020B0604020202020204" pitchFamily="34" charset="0"/>
                <a:cs typeface="Arial" panose="020B0604020202020204" pitchFamily="34" charset="0"/>
              </a:rPr>
              <a:t>research impracticable</a:t>
            </a:r>
            <a:r>
              <a:rPr lang="en-US" sz="1950" dirty="0">
                <a:solidFill>
                  <a:schemeClr val="tx1"/>
                </a:solidFill>
                <a:latin typeface="Arial" panose="020B0604020202020204" pitchFamily="34" charset="0"/>
                <a:cs typeface="Arial" panose="020B0604020202020204" pitchFamily="34" charset="0"/>
              </a:rPr>
              <a:t>, the committee recommends that Congress amend the FDA’s authority so as </a:t>
            </a:r>
            <a:r>
              <a:rPr lang="en-US" sz="1950" dirty="0" smtClean="0">
                <a:solidFill>
                  <a:schemeClr val="tx1"/>
                </a:solidFill>
                <a:latin typeface="Arial" panose="020B0604020202020204" pitchFamily="34" charset="0"/>
                <a:cs typeface="Arial" panose="020B0604020202020204" pitchFamily="34" charset="0"/>
              </a:rPr>
              <a:t>to allow </a:t>
            </a:r>
            <a:r>
              <a:rPr lang="en-US" sz="1950" dirty="0">
                <a:solidFill>
                  <a:schemeClr val="tx1"/>
                </a:solidFill>
                <a:latin typeface="Arial" panose="020B0604020202020204" pitchFamily="34" charset="0"/>
                <a:cs typeface="Arial" panose="020B0604020202020204" pitchFamily="34" charset="0"/>
              </a:rPr>
              <a:t>the FDA to develop criteria for waiver or modification of the requirement of informed </a:t>
            </a:r>
            <a:r>
              <a:rPr lang="en-US" sz="1950" dirty="0" smtClean="0">
                <a:solidFill>
                  <a:schemeClr val="tx1"/>
                </a:solidFill>
                <a:latin typeface="Arial" panose="020B0604020202020204" pitchFamily="34" charset="0"/>
                <a:cs typeface="Arial" panose="020B0604020202020204" pitchFamily="34" charset="0"/>
              </a:rPr>
              <a:t>consent for </a:t>
            </a:r>
            <a:r>
              <a:rPr lang="en-US" sz="1950" dirty="0">
                <a:solidFill>
                  <a:schemeClr val="tx1"/>
                </a:solidFill>
                <a:latin typeface="Arial" panose="020B0604020202020204" pitchFamily="34" charset="0"/>
                <a:cs typeface="Arial" panose="020B0604020202020204" pitchFamily="34" charset="0"/>
              </a:rPr>
              <a:t>minimal-risk research</a:t>
            </a:r>
            <a:r>
              <a:rPr lang="en-US" sz="1950" dirty="0" smtClean="0">
                <a:solidFill>
                  <a:schemeClr val="tx1"/>
                </a:solidFill>
                <a:latin typeface="Arial" panose="020B0604020202020204" pitchFamily="34" charset="0"/>
                <a:cs typeface="Arial" panose="020B0604020202020204" pitchFamily="34" charset="0"/>
              </a:rPr>
              <a:t>.</a:t>
            </a:r>
          </a:p>
          <a:p>
            <a:pPr marL="457200" indent="-457200">
              <a:buFont typeface="+mj-lt"/>
              <a:buAutoNum type="arabicParenR" startAt="4"/>
            </a:pPr>
            <a:endParaRPr lang="en-US" sz="195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arenR" startAt="4"/>
            </a:pPr>
            <a:r>
              <a:rPr lang="en-US" sz="1950" dirty="0" smtClean="0">
                <a:solidFill>
                  <a:schemeClr val="tx1"/>
                </a:solidFill>
                <a:latin typeface="Arial" panose="020B0604020202020204" pitchFamily="34" charset="0"/>
                <a:cs typeface="Arial" panose="020B0604020202020204" pitchFamily="34" charset="0"/>
              </a:rPr>
              <a:t>Congress should instruct </a:t>
            </a:r>
            <a:r>
              <a:rPr lang="en-US" sz="1950" dirty="0">
                <a:solidFill>
                  <a:schemeClr val="tx1"/>
                </a:solidFill>
                <a:latin typeface="Arial" panose="020B0604020202020204" pitchFamily="34" charset="0"/>
                <a:cs typeface="Arial" panose="020B0604020202020204" pitchFamily="34" charset="0"/>
              </a:rPr>
              <a:t>HHS to work with other agencies to ensure that research involving </a:t>
            </a:r>
            <a:r>
              <a:rPr lang="en-US" sz="1950" dirty="0" err="1">
                <a:solidFill>
                  <a:schemeClr val="tx1"/>
                </a:solidFill>
                <a:latin typeface="Arial" panose="020B0604020202020204" pitchFamily="34" charset="0"/>
                <a:cs typeface="Arial" panose="020B0604020202020204" pitchFamily="34" charset="0"/>
              </a:rPr>
              <a:t>biospecimens</a:t>
            </a:r>
            <a:r>
              <a:rPr lang="en-US" sz="1950" dirty="0">
                <a:solidFill>
                  <a:schemeClr val="tx1"/>
                </a:solidFill>
                <a:latin typeface="Arial" panose="020B0604020202020204" pitchFamily="34" charset="0"/>
                <a:cs typeface="Arial" panose="020B0604020202020204" pitchFamily="34" charset="0"/>
              </a:rPr>
              <a:t> is eligible for a waiver or modification of informed consent, so long as the proposed research meets the conditions for waiver or modification of informed consent as specified in the Common Rule</a:t>
            </a:r>
            <a:r>
              <a:rPr lang="en-US" sz="1950" dirty="0" smtClean="0">
                <a:solidFill>
                  <a:schemeClr val="tx1"/>
                </a:solidFill>
                <a:latin typeface="Arial" panose="020B0604020202020204" pitchFamily="34" charset="0"/>
                <a:cs typeface="Arial" panose="020B0604020202020204" pitchFamily="34" charset="0"/>
              </a:rPr>
              <a:t>.</a:t>
            </a:r>
            <a:endParaRPr lang="en-US" sz="195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val="27879816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8412480" cy="611982"/>
          </a:xfrm>
        </p:spPr>
        <p:txBody>
          <a:bodyPr/>
          <a:lstStyle/>
          <a:p>
            <a:pPr algn="l"/>
            <a:r>
              <a:rPr lang="en-US" sz="2400" b="1" u="sng" dirty="0" smtClean="0">
                <a:latin typeface="Arial" panose="020B0604020202020204" pitchFamily="34" charset="0"/>
              </a:rPr>
              <a:t>Animal Research</a:t>
            </a:r>
            <a:r>
              <a:rPr lang="en-US" sz="2400" b="1" u="sng" dirty="0" smtClean="0">
                <a:latin typeface="Arial" panose="020B0604020202020204" pitchFamily="34" charset="0"/>
                <a:cs typeface="Arial" panose="020B0604020202020204" pitchFamily="34" charset="0"/>
              </a:rPr>
              <a:t>:</a:t>
            </a:r>
            <a:r>
              <a:rPr lang="en-US" sz="2400" b="1" dirty="0" smtClean="0">
                <a:latin typeface="Arial" panose="020B0604020202020204" pitchFamily="34" charset="0"/>
                <a:cs typeface="Arial" panose="020B0604020202020204" pitchFamily="34" charset="0"/>
              </a:rPr>
              <a:t>   </a:t>
            </a:r>
            <a:endParaRPr lang="en-US" sz="2000" u="sng" dirty="0">
              <a:latin typeface="Arial" panose="020B0604020202020204" pitchFamily="34" charset="0"/>
              <a:cs typeface="Arial" panose="020B0604020202020204" pitchFamily="34" charset="0"/>
            </a:endParaRPr>
          </a:p>
        </p:txBody>
      </p:sp>
      <p:sp>
        <p:nvSpPr>
          <p:cNvPr id="3" name="TextBox 2"/>
          <p:cNvSpPr txBox="1"/>
          <p:nvPr/>
        </p:nvSpPr>
        <p:spPr>
          <a:xfrm>
            <a:off x="587828" y="1517867"/>
            <a:ext cx="8206547" cy="1477328"/>
          </a:xfrm>
          <a:prstGeom prst="rect">
            <a:avLst/>
          </a:prstGeom>
          <a:noFill/>
        </p:spPr>
        <p:txBody>
          <a:bodyPr wrap="square" rtlCol="0">
            <a:spAutoFit/>
          </a:bodyPr>
          <a:lstStyle/>
          <a:p>
            <a:pPr marL="457200" indent="-457200">
              <a:buFont typeface="+mj-lt"/>
              <a:buAutoNum type="arabicPeriod"/>
            </a:pPr>
            <a:r>
              <a:rPr lang="en-US" sz="1800" dirty="0">
                <a:solidFill>
                  <a:schemeClr val="tx1"/>
                </a:solidFill>
                <a:latin typeface="Arial" panose="020B0604020202020204" pitchFamily="34" charset="0"/>
                <a:cs typeface="Arial" panose="020B0604020202020204" pitchFamily="34" charset="0"/>
              </a:rPr>
              <a:t>Congress </a:t>
            </a:r>
            <a:r>
              <a:rPr lang="en-US" sz="1800" dirty="0" smtClean="0">
                <a:solidFill>
                  <a:schemeClr val="tx1"/>
                </a:solidFill>
                <a:latin typeface="Arial" panose="020B0604020202020204" pitchFamily="34" charset="0"/>
                <a:cs typeface="Arial" panose="020B0604020202020204" pitchFamily="34" charset="0"/>
              </a:rPr>
              <a:t>should direct OMB to </a:t>
            </a:r>
            <a:r>
              <a:rPr lang="en-US" sz="1800" dirty="0">
                <a:solidFill>
                  <a:schemeClr val="tx1"/>
                </a:solidFill>
                <a:latin typeface="Arial" panose="020B0604020202020204" pitchFamily="34" charset="0"/>
                <a:cs typeface="Arial" panose="020B0604020202020204" pitchFamily="34" charset="0"/>
              </a:rPr>
              <a:t>convene </a:t>
            </a:r>
            <a:r>
              <a:rPr lang="en-US" sz="1800" dirty="0" smtClean="0">
                <a:solidFill>
                  <a:schemeClr val="tx1"/>
                </a:solidFill>
                <a:latin typeface="Arial" panose="020B0604020202020204" pitchFamily="34" charset="0"/>
                <a:cs typeface="Arial" panose="020B0604020202020204" pitchFamily="34" charset="0"/>
              </a:rPr>
              <a:t>representatives </a:t>
            </a:r>
            <a:r>
              <a:rPr lang="en-US" sz="1800" dirty="0">
                <a:solidFill>
                  <a:schemeClr val="tx1"/>
                </a:solidFill>
                <a:latin typeface="Arial" panose="020B0604020202020204" pitchFamily="34" charset="0"/>
                <a:cs typeface="Arial" panose="020B0604020202020204" pitchFamily="34" charset="0"/>
              </a:rPr>
              <a:t>from federal agencies </a:t>
            </a:r>
            <a:r>
              <a:rPr lang="en-US" sz="1800" dirty="0" smtClean="0">
                <a:solidFill>
                  <a:schemeClr val="tx1"/>
                </a:solidFill>
                <a:latin typeface="Arial" panose="020B0604020202020204" pitchFamily="34" charset="0"/>
                <a:cs typeface="Arial" panose="020B0604020202020204" pitchFamily="34" charset="0"/>
              </a:rPr>
              <a:t>and the </a:t>
            </a:r>
            <a:r>
              <a:rPr lang="en-US" sz="1800" dirty="0">
                <a:solidFill>
                  <a:schemeClr val="tx1"/>
                </a:solidFill>
                <a:latin typeface="Arial" panose="020B0604020202020204" pitchFamily="34" charset="0"/>
                <a:cs typeface="Arial" panose="020B0604020202020204" pitchFamily="34" charset="0"/>
              </a:rPr>
              <a:t>research community to assess and report back to Congress on the feasibility and utility </a:t>
            </a:r>
            <a:r>
              <a:rPr lang="en-US" sz="1800" dirty="0" smtClean="0">
                <a:solidFill>
                  <a:schemeClr val="tx1"/>
                </a:solidFill>
                <a:latin typeface="Arial" panose="020B0604020202020204" pitchFamily="34" charset="0"/>
                <a:cs typeface="Arial" panose="020B0604020202020204" pitchFamily="34" charset="0"/>
              </a:rPr>
              <a:t>of developing </a:t>
            </a:r>
            <a:r>
              <a:rPr lang="en-US" sz="1800" dirty="0">
                <a:solidFill>
                  <a:schemeClr val="tx1"/>
                </a:solidFill>
                <a:latin typeface="Arial" panose="020B0604020202020204" pitchFamily="34" charset="0"/>
                <a:cs typeface="Arial" panose="020B0604020202020204" pitchFamily="34" charset="0"/>
              </a:rPr>
              <a:t>a unified federal approach for the development, promulgation, and management of </a:t>
            </a:r>
            <a:r>
              <a:rPr lang="en-US" sz="1800" dirty="0" smtClean="0">
                <a:solidFill>
                  <a:schemeClr val="tx1"/>
                </a:solidFill>
                <a:latin typeface="Arial" panose="020B0604020202020204" pitchFamily="34" charset="0"/>
                <a:cs typeface="Arial" panose="020B0604020202020204" pitchFamily="34" charset="0"/>
              </a:rPr>
              <a:t>policies and </a:t>
            </a:r>
            <a:r>
              <a:rPr lang="en-US" sz="1800" dirty="0">
                <a:solidFill>
                  <a:schemeClr val="tx1"/>
                </a:solidFill>
                <a:latin typeface="Arial" panose="020B0604020202020204" pitchFamily="34" charset="0"/>
                <a:cs typeface="Arial" panose="020B0604020202020204" pitchFamily="34" charset="0"/>
              </a:rPr>
              <a:t>regulations pertaining to the care and use of research animals.</a:t>
            </a:r>
            <a:endParaRPr lang="en-US" sz="1800" dirty="0" smtClean="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36377926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8412480" cy="611982"/>
          </a:xfrm>
        </p:spPr>
        <p:txBody>
          <a:bodyPr/>
          <a:lstStyle/>
          <a:p>
            <a:pPr algn="l"/>
            <a:r>
              <a:rPr lang="en-US" sz="2400" b="1" u="sng" dirty="0" smtClean="0">
                <a:latin typeface="Arial" panose="020B0604020202020204" pitchFamily="34" charset="0"/>
              </a:rPr>
              <a:t>Animal Research (cont.)</a:t>
            </a:r>
            <a:r>
              <a:rPr lang="en-US" sz="2400" b="1" u="sng" dirty="0" smtClean="0">
                <a:latin typeface="Arial" panose="020B0604020202020204" pitchFamily="34" charset="0"/>
                <a:cs typeface="Arial" panose="020B0604020202020204" pitchFamily="34" charset="0"/>
              </a:rPr>
              <a:t>:</a:t>
            </a:r>
            <a:r>
              <a:rPr lang="en-US" sz="2400" b="1" dirty="0" smtClean="0">
                <a:latin typeface="Arial" panose="020B0604020202020204" pitchFamily="34" charset="0"/>
                <a:cs typeface="Arial" panose="020B0604020202020204" pitchFamily="34" charset="0"/>
              </a:rPr>
              <a:t>   </a:t>
            </a:r>
            <a:endParaRPr lang="en-US" sz="2000" u="sng" dirty="0">
              <a:latin typeface="Arial" panose="020B0604020202020204" pitchFamily="34" charset="0"/>
              <a:cs typeface="Arial" panose="020B0604020202020204" pitchFamily="34" charset="0"/>
            </a:endParaRPr>
          </a:p>
        </p:txBody>
      </p:sp>
      <p:sp>
        <p:nvSpPr>
          <p:cNvPr id="3" name="TextBox 2"/>
          <p:cNvSpPr txBox="1"/>
          <p:nvPr/>
        </p:nvSpPr>
        <p:spPr>
          <a:xfrm>
            <a:off x="188258" y="1517867"/>
            <a:ext cx="8511605" cy="3693319"/>
          </a:xfrm>
          <a:prstGeom prst="rect">
            <a:avLst/>
          </a:prstGeom>
          <a:noFill/>
        </p:spPr>
        <p:txBody>
          <a:bodyPr wrap="square" rtlCol="0">
            <a:spAutoFit/>
          </a:bodyPr>
          <a:lstStyle/>
          <a:p>
            <a:pPr marL="457200" indent="-457200">
              <a:buFont typeface="+mj-lt"/>
              <a:buAutoNum type="arabicPeriod" startAt="2"/>
            </a:pPr>
            <a:r>
              <a:rPr lang="en-US" sz="1800" dirty="0">
                <a:solidFill>
                  <a:schemeClr val="tx1"/>
                </a:solidFill>
                <a:latin typeface="Arial" panose="020B0604020202020204" pitchFamily="34" charset="0"/>
                <a:cs typeface="Arial" panose="020B0604020202020204" pitchFamily="34" charset="0"/>
              </a:rPr>
              <a:t>Reporting, assurances, and verifications to agencies should be reduced and streamlined. </a:t>
            </a:r>
            <a:endParaRPr lang="en-US" sz="1800" dirty="0" smtClean="0">
              <a:solidFill>
                <a:schemeClr val="tx1"/>
              </a:solidFill>
              <a:latin typeface="Arial" panose="020B0604020202020204" pitchFamily="34" charset="0"/>
              <a:cs typeface="Arial" panose="020B0604020202020204" pitchFamily="34" charset="0"/>
            </a:endParaRPr>
          </a:p>
          <a:p>
            <a:pPr marL="914400" indent="-342900">
              <a:buFont typeface="Arial" panose="020B0604020202020204" pitchFamily="34" charset="0"/>
              <a:buChar char="•"/>
            </a:pPr>
            <a:r>
              <a:rPr lang="en-US" sz="1800" dirty="0" smtClean="0">
                <a:solidFill>
                  <a:schemeClr val="tx1"/>
                </a:solidFill>
                <a:latin typeface="Arial" panose="020B0604020202020204" pitchFamily="34" charset="0"/>
                <a:cs typeface="Arial" panose="020B0604020202020204" pitchFamily="34" charset="0"/>
              </a:rPr>
              <a:t>Agencies should </a:t>
            </a:r>
            <a:r>
              <a:rPr lang="en-US" sz="1800" dirty="0">
                <a:solidFill>
                  <a:schemeClr val="tx1"/>
                </a:solidFill>
                <a:latin typeface="Arial" panose="020B0604020202020204" pitchFamily="34" charset="0"/>
                <a:cs typeface="Arial" panose="020B0604020202020204" pitchFamily="34" charset="0"/>
              </a:rPr>
              <a:t>adjust their requirements for reporting such that animal-related noncompliance reports </a:t>
            </a:r>
            <a:r>
              <a:rPr lang="en-US" sz="1800" dirty="0" smtClean="0">
                <a:solidFill>
                  <a:schemeClr val="tx1"/>
                </a:solidFill>
                <a:latin typeface="Arial" panose="020B0604020202020204" pitchFamily="34" charset="0"/>
                <a:cs typeface="Arial" panose="020B0604020202020204" pitchFamily="34" charset="0"/>
              </a:rPr>
              <a:t>are tiered </a:t>
            </a:r>
            <a:r>
              <a:rPr lang="en-US" sz="1800" dirty="0">
                <a:solidFill>
                  <a:schemeClr val="tx1"/>
                </a:solidFill>
                <a:latin typeface="Arial" panose="020B0604020202020204" pitchFamily="34" charset="0"/>
                <a:cs typeface="Arial" panose="020B0604020202020204" pitchFamily="34" charset="0"/>
              </a:rPr>
              <a:t>to the level of significance or impact on animals and </a:t>
            </a:r>
            <a:r>
              <a:rPr lang="en-US" sz="1800" dirty="0" smtClean="0">
                <a:solidFill>
                  <a:schemeClr val="tx1"/>
                </a:solidFill>
                <a:latin typeface="Arial" panose="020B0604020202020204" pitchFamily="34" charset="0"/>
                <a:cs typeface="Arial" panose="020B0604020202020204" pitchFamily="34" charset="0"/>
              </a:rPr>
              <a:t>included in </a:t>
            </a:r>
            <a:r>
              <a:rPr lang="en-US" sz="1800" dirty="0">
                <a:solidFill>
                  <a:schemeClr val="tx1"/>
                </a:solidFill>
                <a:latin typeface="Arial" panose="020B0604020202020204" pitchFamily="34" charset="0"/>
                <a:cs typeface="Arial" panose="020B0604020202020204" pitchFamily="34" charset="0"/>
              </a:rPr>
              <a:t>an annual report rather </a:t>
            </a:r>
            <a:r>
              <a:rPr lang="en-US" sz="1800" dirty="0" smtClean="0">
                <a:solidFill>
                  <a:schemeClr val="tx1"/>
                </a:solidFill>
                <a:latin typeface="Arial" panose="020B0604020202020204" pitchFamily="34" charset="0"/>
                <a:cs typeface="Arial" panose="020B0604020202020204" pitchFamily="34" charset="0"/>
              </a:rPr>
              <a:t>than on an </a:t>
            </a:r>
            <a:r>
              <a:rPr lang="en-US" sz="1800" dirty="0">
                <a:solidFill>
                  <a:schemeClr val="tx1"/>
                </a:solidFill>
                <a:latin typeface="Arial" panose="020B0604020202020204" pitchFamily="34" charset="0"/>
                <a:cs typeface="Arial" panose="020B0604020202020204" pitchFamily="34" charset="0"/>
              </a:rPr>
              <a:t>individual event basis. </a:t>
            </a:r>
            <a:endParaRPr lang="en-US" sz="1800" dirty="0" smtClean="0">
              <a:solidFill>
                <a:schemeClr val="tx1"/>
              </a:solidFill>
              <a:latin typeface="Arial" panose="020B0604020202020204" pitchFamily="34" charset="0"/>
              <a:cs typeface="Arial" panose="020B0604020202020204" pitchFamily="34" charset="0"/>
            </a:endParaRPr>
          </a:p>
          <a:p>
            <a:pPr marL="914400" indent="-342900">
              <a:buFont typeface="Arial" panose="020B0604020202020204" pitchFamily="34" charset="0"/>
              <a:buChar char="•"/>
            </a:pPr>
            <a:r>
              <a:rPr lang="en-US" sz="1800" dirty="0" smtClean="0">
                <a:solidFill>
                  <a:schemeClr val="tx1"/>
                </a:solidFill>
                <a:latin typeface="Arial" panose="020B0604020202020204" pitchFamily="34" charset="0"/>
                <a:cs typeface="Arial" panose="020B0604020202020204" pitchFamily="34" charset="0"/>
              </a:rPr>
              <a:t>Annual </a:t>
            </a:r>
            <a:r>
              <a:rPr lang="en-US" sz="1800" dirty="0">
                <a:solidFill>
                  <a:schemeClr val="tx1"/>
                </a:solidFill>
                <a:latin typeface="Arial" panose="020B0604020202020204" pitchFamily="34" charset="0"/>
                <a:cs typeface="Arial" panose="020B0604020202020204" pitchFamily="34" charset="0"/>
              </a:rPr>
              <a:t>reports to individual agencies about animal </a:t>
            </a:r>
            <a:r>
              <a:rPr lang="en-US" sz="1800" dirty="0" smtClean="0">
                <a:solidFill>
                  <a:schemeClr val="tx1"/>
                </a:solidFill>
                <a:latin typeface="Arial" panose="020B0604020202020204" pitchFamily="34" charset="0"/>
                <a:cs typeface="Arial" panose="020B0604020202020204" pitchFamily="34" charset="0"/>
              </a:rPr>
              <a:t>care programs </a:t>
            </a:r>
            <a:r>
              <a:rPr lang="en-US" sz="1800" dirty="0">
                <a:solidFill>
                  <a:schemeClr val="tx1"/>
                </a:solidFill>
                <a:latin typeface="Arial" panose="020B0604020202020204" pitchFamily="34" charset="0"/>
                <a:cs typeface="Arial" panose="020B0604020202020204" pitchFamily="34" charset="0"/>
              </a:rPr>
              <a:t>should be replaced by a single annual report under </a:t>
            </a:r>
            <a:r>
              <a:rPr lang="en-US" sz="1800" dirty="0" smtClean="0">
                <a:solidFill>
                  <a:schemeClr val="tx1"/>
                </a:solidFill>
                <a:latin typeface="Arial" panose="020B0604020202020204" pitchFamily="34" charset="0"/>
                <a:cs typeface="Arial" panose="020B0604020202020204" pitchFamily="34" charset="0"/>
              </a:rPr>
              <a:t>the proposed </a:t>
            </a:r>
            <a:r>
              <a:rPr lang="en-US" sz="1800" dirty="0" err="1">
                <a:solidFill>
                  <a:schemeClr val="tx1"/>
                </a:solidFill>
                <a:latin typeface="Arial" panose="020B0604020202020204" pitchFamily="34" charset="0"/>
                <a:cs typeface="Arial" panose="020B0604020202020204" pitchFamily="34" charset="0"/>
              </a:rPr>
              <a:t>Federalwide</a:t>
            </a:r>
            <a:r>
              <a:rPr lang="en-US" sz="1800" dirty="0">
                <a:solidFill>
                  <a:schemeClr val="tx1"/>
                </a:solidFill>
                <a:latin typeface="Arial" panose="020B0604020202020204" pitchFamily="34" charset="0"/>
                <a:cs typeface="Arial" panose="020B0604020202020204" pitchFamily="34" charset="0"/>
              </a:rPr>
              <a:t> </a:t>
            </a:r>
            <a:r>
              <a:rPr lang="en-US" sz="1800" dirty="0" smtClean="0">
                <a:solidFill>
                  <a:schemeClr val="tx1"/>
                </a:solidFill>
                <a:latin typeface="Arial" panose="020B0604020202020204" pitchFamily="34" charset="0"/>
                <a:cs typeface="Arial" panose="020B0604020202020204" pitchFamily="34" charset="0"/>
              </a:rPr>
              <a:t>Assurance mechanism</a:t>
            </a:r>
            <a:r>
              <a:rPr lang="en-US" sz="1800" dirty="0">
                <a:solidFill>
                  <a:schemeClr val="tx1"/>
                </a:solidFill>
                <a:latin typeface="Arial" panose="020B0604020202020204" pitchFamily="34" charset="0"/>
                <a:cs typeface="Arial" panose="020B0604020202020204" pitchFamily="34" charset="0"/>
              </a:rPr>
              <a:t>. </a:t>
            </a:r>
            <a:endParaRPr lang="en-US" sz="1800" dirty="0" smtClean="0">
              <a:solidFill>
                <a:schemeClr val="tx1"/>
              </a:solidFill>
              <a:latin typeface="Arial" panose="020B0604020202020204" pitchFamily="34" charset="0"/>
              <a:cs typeface="Arial" panose="020B0604020202020204" pitchFamily="34" charset="0"/>
            </a:endParaRPr>
          </a:p>
          <a:p>
            <a:pPr marL="571500"/>
            <a:endParaRPr lang="en-US" sz="180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startAt="3"/>
            </a:pPr>
            <a:r>
              <a:rPr lang="en-US" sz="1800" dirty="0">
                <a:solidFill>
                  <a:schemeClr val="tx1"/>
                </a:solidFill>
                <a:latin typeface="Arial" panose="020B0604020202020204" pitchFamily="34" charset="0"/>
                <a:cs typeface="Arial" panose="020B0604020202020204" pitchFamily="34" charset="0"/>
              </a:rPr>
              <a:t>Research institutions should assess their own regulatory processes to determine where their </a:t>
            </a:r>
            <a:r>
              <a:rPr lang="en-US" sz="1800" dirty="0" smtClean="0">
                <a:solidFill>
                  <a:schemeClr val="tx1"/>
                </a:solidFill>
                <a:latin typeface="Arial" panose="020B0604020202020204" pitchFamily="34" charset="0"/>
                <a:cs typeface="Arial" panose="020B0604020202020204" pitchFamily="34" charset="0"/>
              </a:rPr>
              <a:t>compliance activities </a:t>
            </a:r>
            <a:r>
              <a:rPr lang="en-US" sz="1800" dirty="0">
                <a:solidFill>
                  <a:schemeClr val="tx1"/>
                </a:solidFill>
                <a:latin typeface="Arial" panose="020B0604020202020204" pitchFamily="34" charset="0"/>
                <a:cs typeface="Arial" panose="020B0604020202020204" pitchFamily="34" charset="0"/>
              </a:rPr>
              <a:t>can be streamlined </a:t>
            </a:r>
            <a:r>
              <a:rPr lang="en-US" sz="1800" dirty="0" smtClean="0">
                <a:solidFill>
                  <a:schemeClr val="tx1"/>
                </a:solidFill>
                <a:latin typeface="Arial" panose="020B0604020202020204" pitchFamily="34" charset="0"/>
                <a:cs typeface="Arial" panose="020B0604020202020204" pitchFamily="34" charset="0"/>
              </a:rPr>
              <a:t>while still complying with federal </a:t>
            </a:r>
            <a:r>
              <a:rPr lang="en-US" sz="1800" dirty="0">
                <a:solidFill>
                  <a:schemeClr val="tx1"/>
                </a:solidFill>
                <a:latin typeface="Arial" panose="020B0604020202020204" pitchFamily="34" charset="0"/>
                <a:cs typeface="Arial" panose="020B0604020202020204" pitchFamily="34" charset="0"/>
              </a:rPr>
              <a:t>regulations.</a:t>
            </a:r>
            <a:endParaRPr lang="en-US" sz="1800" dirty="0" smtClean="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8</a:t>
            </a:r>
          </a:p>
        </p:txBody>
      </p:sp>
    </p:spTree>
    <p:extLst>
      <p:ext uri="{BB962C8B-B14F-4D97-AF65-F5344CB8AC3E}">
        <p14:creationId xmlns:p14="http://schemas.microsoft.com/office/powerpoint/2010/main" val="11493984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3291840" cy="611982"/>
          </a:xfrm>
        </p:spPr>
        <p:txBody>
          <a:bodyPr/>
          <a:lstStyle/>
          <a:p>
            <a:pPr algn="l">
              <a:lnSpc>
                <a:spcPct val="150000"/>
              </a:lnSpc>
            </a:pPr>
            <a:r>
              <a:rPr lang="en-US" sz="2400" b="1" u="sng" dirty="0">
                <a:latin typeface="Arial" panose="020B0604020202020204" pitchFamily="34" charset="0"/>
              </a:rPr>
              <a:t>The Audit </a:t>
            </a:r>
            <a:r>
              <a:rPr lang="en-US" sz="2400" b="1" u="sng" dirty="0" smtClean="0">
                <a:latin typeface="Arial" panose="020B0604020202020204" pitchFamily="34" charset="0"/>
              </a:rPr>
              <a:t>Climate:</a:t>
            </a:r>
            <a:endParaRPr lang="en-US" sz="2400" b="1" u="sng" dirty="0">
              <a:latin typeface="Arial" panose="020B0604020202020204" pitchFamily="34" charset="0"/>
            </a:endParaRPr>
          </a:p>
        </p:txBody>
      </p:sp>
      <p:sp>
        <p:nvSpPr>
          <p:cNvPr id="3" name="TextBox 2"/>
          <p:cNvSpPr txBox="1"/>
          <p:nvPr/>
        </p:nvSpPr>
        <p:spPr>
          <a:xfrm>
            <a:off x="188258" y="1478678"/>
            <a:ext cx="8511605" cy="3693319"/>
          </a:xfrm>
          <a:prstGeom prst="rect">
            <a:avLst/>
          </a:prstGeom>
          <a:noFill/>
        </p:spPr>
        <p:txBody>
          <a:bodyPr wrap="square" rtlCol="0">
            <a:spAutoFit/>
          </a:bodyPr>
          <a:lstStyle/>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Inspector Generals should resolve </a:t>
            </a:r>
            <a:r>
              <a:rPr lang="en-US" sz="1800" dirty="0">
                <a:solidFill>
                  <a:schemeClr val="tx1"/>
                </a:solidFill>
                <a:latin typeface="Arial" panose="020B0604020202020204" pitchFamily="34" charset="0"/>
                <a:cs typeface="Arial" panose="020B0604020202020204" pitchFamily="34" charset="0"/>
              </a:rPr>
              <a:t>issues regarding </a:t>
            </a:r>
            <a:r>
              <a:rPr lang="en-US" sz="1800" dirty="0" smtClean="0">
                <a:solidFill>
                  <a:schemeClr val="tx1"/>
                </a:solidFill>
                <a:latin typeface="Arial" panose="020B0604020202020204" pitchFamily="34" charset="0"/>
                <a:cs typeface="Arial" panose="020B0604020202020204" pitchFamily="34" charset="0"/>
              </a:rPr>
              <a:t>their </a:t>
            </a:r>
            <a:r>
              <a:rPr lang="en-US" sz="1800" dirty="0">
                <a:solidFill>
                  <a:schemeClr val="tx1"/>
                </a:solidFill>
                <a:latin typeface="Arial" panose="020B0604020202020204" pitchFamily="34" charset="0"/>
                <a:cs typeface="Arial" panose="020B0604020202020204" pitchFamily="34" charset="0"/>
              </a:rPr>
              <a:t>interpretation of agency policies and priorities </a:t>
            </a:r>
            <a:r>
              <a:rPr lang="en-US" sz="1800" dirty="0" smtClean="0">
                <a:solidFill>
                  <a:schemeClr val="tx1"/>
                </a:solidFill>
                <a:latin typeface="Arial" panose="020B0604020202020204" pitchFamily="34" charset="0"/>
                <a:cs typeface="Arial" panose="020B0604020202020204" pitchFamily="34" charset="0"/>
              </a:rPr>
              <a:t>with the agency </a:t>
            </a:r>
            <a:r>
              <a:rPr lang="en-US" sz="1800" dirty="0">
                <a:solidFill>
                  <a:schemeClr val="tx1"/>
                </a:solidFill>
                <a:latin typeface="Arial" panose="020B0604020202020204" pitchFamily="34" charset="0"/>
                <a:cs typeface="Arial" panose="020B0604020202020204" pitchFamily="34" charset="0"/>
              </a:rPr>
              <a:t>before conducting formal audits of </a:t>
            </a:r>
            <a:r>
              <a:rPr lang="en-US" sz="1800" dirty="0" smtClean="0">
                <a:solidFill>
                  <a:schemeClr val="tx1"/>
                </a:solidFill>
                <a:latin typeface="Arial" panose="020B0604020202020204" pitchFamily="34" charset="0"/>
                <a:cs typeface="Arial" panose="020B0604020202020204" pitchFamily="34" charset="0"/>
              </a:rPr>
              <a:t>research institutions.</a:t>
            </a:r>
          </a:p>
          <a:p>
            <a:pPr marL="342900" indent="-342900">
              <a:buFont typeface="+mj-lt"/>
              <a:buAutoNum type="arabicPeriod"/>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Inspector generals should include </a:t>
            </a:r>
            <a:r>
              <a:rPr lang="en-US" sz="1800" dirty="0">
                <a:solidFill>
                  <a:schemeClr val="tx1"/>
                </a:solidFill>
                <a:latin typeface="Arial" panose="020B0604020202020204" pitchFamily="34" charset="0"/>
                <a:cs typeface="Arial" panose="020B0604020202020204" pitchFamily="34" charset="0"/>
              </a:rPr>
              <a:t>in their semiannual </a:t>
            </a:r>
            <a:r>
              <a:rPr lang="en-US" sz="1800" dirty="0" smtClean="0">
                <a:solidFill>
                  <a:schemeClr val="tx1"/>
                </a:solidFill>
                <a:latin typeface="Arial" panose="020B0604020202020204" pitchFamily="34" charset="0"/>
                <a:cs typeface="Arial" panose="020B0604020202020204" pitchFamily="34" charset="0"/>
              </a:rPr>
              <a:t>reports and </a:t>
            </a:r>
            <a:r>
              <a:rPr lang="en-US" sz="1800" dirty="0">
                <a:solidFill>
                  <a:schemeClr val="tx1"/>
                </a:solidFill>
                <a:latin typeface="Arial" panose="020B0604020202020204" pitchFamily="34" charset="0"/>
                <a:cs typeface="Arial" panose="020B0604020202020204" pitchFamily="34" charset="0"/>
              </a:rPr>
              <a:t>highlight in </a:t>
            </a:r>
            <a:r>
              <a:rPr lang="en-US" sz="1800" dirty="0" smtClean="0">
                <a:solidFill>
                  <a:schemeClr val="tx1"/>
                </a:solidFill>
                <a:latin typeface="Arial" panose="020B0604020202020204" pitchFamily="34" charset="0"/>
                <a:cs typeface="Arial" panose="020B0604020202020204" pitchFamily="34" charset="0"/>
              </a:rPr>
              <a:t>their presentations </a:t>
            </a:r>
            <a:r>
              <a:rPr lang="en-US" sz="1800" dirty="0">
                <a:solidFill>
                  <a:schemeClr val="tx1"/>
                </a:solidFill>
                <a:latin typeface="Arial" panose="020B0604020202020204" pitchFamily="34" charset="0"/>
                <a:cs typeface="Arial" panose="020B0604020202020204" pitchFamily="34" charset="0"/>
              </a:rPr>
              <a:t>to Congress examples of effective, innovative, </a:t>
            </a:r>
            <a:r>
              <a:rPr lang="en-US" sz="1800" dirty="0" smtClean="0">
                <a:solidFill>
                  <a:schemeClr val="tx1"/>
                </a:solidFill>
                <a:latin typeface="Arial" panose="020B0604020202020204" pitchFamily="34" charset="0"/>
                <a:cs typeface="Arial" panose="020B0604020202020204" pitchFamily="34" charset="0"/>
              </a:rPr>
              <a:t>and cost-saving </a:t>
            </a:r>
            <a:r>
              <a:rPr lang="en-US" sz="1800" dirty="0">
                <a:solidFill>
                  <a:schemeClr val="tx1"/>
                </a:solidFill>
                <a:latin typeface="Arial" panose="020B0604020202020204" pitchFamily="34" charset="0"/>
                <a:cs typeface="Arial" panose="020B0604020202020204" pitchFamily="34" charset="0"/>
              </a:rPr>
              <a:t>initiatives </a:t>
            </a:r>
            <a:r>
              <a:rPr lang="en-US" sz="1800" dirty="0" smtClean="0">
                <a:solidFill>
                  <a:schemeClr val="tx1"/>
                </a:solidFill>
                <a:latin typeface="Arial" panose="020B0604020202020204" pitchFamily="34" charset="0"/>
                <a:cs typeface="Arial" panose="020B0604020202020204" pitchFamily="34" charset="0"/>
              </a:rPr>
              <a:t>undertaken by </a:t>
            </a:r>
            <a:r>
              <a:rPr lang="en-US" sz="1800" dirty="0">
                <a:solidFill>
                  <a:schemeClr val="tx1"/>
                </a:solidFill>
                <a:latin typeface="Arial" panose="020B0604020202020204" pitchFamily="34" charset="0"/>
                <a:cs typeface="Arial" panose="020B0604020202020204" pitchFamily="34" charset="0"/>
              </a:rPr>
              <a:t>research institutions and federal research agencies that both advance </a:t>
            </a:r>
            <a:r>
              <a:rPr lang="en-US" sz="1800" dirty="0" smtClean="0">
                <a:solidFill>
                  <a:schemeClr val="tx1"/>
                </a:solidFill>
                <a:latin typeface="Arial" panose="020B0604020202020204" pitchFamily="34" charset="0"/>
                <a:cs typeface="Arial" panose="020B0604020202020204" pitchFamily="34" charset="0"/>
              </a:rPr>
              <a:t>and protect </a:t>
            </a:r>
            <a:r>
              <a:rPr lang="en-US" sz="1800" dirty="0">
                <a:solidFill>
                  <a:schemeClr val="tx1"/>
                </a:solidFill>
                <a:latin typeface="Arial" panose="020B0604020202020204" pitchFamily="34" charset="0"/>
                <a:cs typeface="Arial" panose="020B0604020202020204" pitchFamily="34" charset="0"/>
              </a:rPr>
              <a:t>the research enterprise</a:t>
            </a:r>
            <a:r>
              <a:rPr lang="en-US" sz="1800" dirty="0" smtClean="0">
                <a:solidFill>
                  <a:schemeClr val="tx1"/>
                </a:solidFill>
                <a:latin typeface="Arial" panose="020B0604020202020204" pitchFamily="34" charset="0"/>
                <a:cs typeface="Arial" panose="020B0604020202020204" pitchFamily="34" charset="0"/>
              </a:rPr>
              <a:t>.</a:t>
            </a:r>
          </a:p>
          <a:p>
            <a:pPr marL="342900" indent="-342900">
              <a:buFont typeface="+mj-lt"/>
              <a:buAutoNum type="arabicPeriod"/>
            </a:pPr>
            <a:endParaRPr lang="en-US" sz="1800"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They should provide </a:t>
            </a:r>
            <a:r>
              <a:rPr lang="en-US" sz="1800" dirty="0">
                <a:solidFill>
                  <a:schemeClr val="tx1"/>
                </a:solidFill>
                <a:latin typeface="Arial" panose="020B0604020202020204" pitchFamily="34" charset="0"/>
                <a:cs typeface="Arial" panose="020B0604020202020204" pitchFamily="34" charset="0"/>
              </a:rPr>
              <a:t>to Congress and make publicly available information generated each year on </a:t>
            </a:r>
            <a:r>
              <a:rPr lang="en-US" sz="1800" dirty="0" smtClean="0">
                <a:solidFill>
                  <a:schemeClr val="tx1"/>
                </a:solidFill>
                <a:latin typeface="Arial" panose="020B0604020202020204" pitchFamily="34" charset="0"/>
                <a:cs typeface="Arial" panose="020B0604020202020204" pitchFamily="34" charset="0"/>
              </a:rPr>
              <a:t>the total </a:t>
            </a:r>
            <a:r>
              <a:rPr lang="en-US" sz="1800" dirty="0">
                <a:solidFill>
                  <a:schemeClr val="tx1"/>
                </a:solidFill>
                <a:latin typeface="Arial" panose="020B0604020202020204" pitchFamily="34" charset="0"/>
                <a:cs typeface="Arial" panose="020B0604020202020204" pitchFamily="34" charset="0"/>
              </a:rPr>
              <a:t>costs (agency and institutional) </a:t>
            </a:r>
            <a:r>
              <a:rPr lang="en-US" sz="1800" dirty="0" smtClean="0">
                <a:solidFill>
                  <a:schemeClr val="tx1"/>
                </a:solidFill>
                <a:latin typeface="Arial" panose="020B0604020202020204" pitchFamily="34" charset="0"/>
                <a:cs typeface="Arial" panose="020B0604020202020204" pitchFamily="34" charset="0"/>
              </a:rPr>
              <a:t>of Inspectors General audits </a:t>
            </a:r>
            <a:r>
              <a:rPr lang="en-US" sz="1800" dirty="0">
                <a:solidFill>
                  <a:schemeClr val="tx1"/>
                </a:solidFill>
                <a:latin typeface="Arial" panose="020B0604020202020204" pitchFamily="34" charset="0"/>
                <a:cs typeface="Arial" panose="020B0604020202020204" pitchFamily="34" charset="0"/>
              </a:rPr>
              <a:t>of research </a:t>
            </a:r>
            <a:r>
              <a:rPr lang="en-US" sz="1800" dirty="0" smtClean="0">
                <a:solidFill>
                  <a:schemeClr val="tx1"/>
                </a:solidFill>
                <a:latin typeface="Arial" panose="020B0604020202020204" pitchFamily="34" charset="0"/>
                <a:cs typeface="Arial" panose="020B0604020202020204" pitchFamily="34" charset="0"/>
              </a:rPr>
              <a:t>institutions, the </a:t>
            </a:r>
            <a:r>
              <a:rPr lang="en-US" sz="1800" dirty="0">
                <a:solidFill>
                  <a:schemeClr val="tx1"/>
                </a:solidFill>
                <a:latin typeface="Arial" panose="020B0604020202020204" pitchFamily="34" charset="0"/>
                <a:cs typeface="Arial" panose="020B0604020202020204" pitchFamily="34" charset="0"/>
              </a:rPr>
              <a:t>total amounts of initial findings</a:t>
            </a:r>
            <a:r>
              <a:rPr lang="en-US" sz="1800" dirty="0" smtClean="0">
                <a:solidFill>
                  <a:schemeClr val="tx1"/>
                </a:solidFill>
                <a:latin typeface="Arial" panose="020B0604020202020204" pitchFamily="34" charset="0"/>
                <a:cs typeface="Arial" panose="020B0604020202020204" pitchFamily="34" charset="0"/>
              </a:rPr>
              <a:t>, and </a:t>
            </a:r>
            <a:r>
              <a:rPr lang="en-US" sz="1800" dirty="0">
                <a:solidFill>
                  <a:schemeClr val="tx1"/>
                </a:solidFill>
                <a:latin typeface="Arial" panose="020B0604020202020204" pitchFamily="34" charset="0"/>
                <a:cs typeface="Arial" panose="020B0604020202020204" pitchFamily="34" charset="0"/>
              </a:rPr>
              <a:t>the </a:t>
            </a:r>
            <a:r>
              <a:rPr lang="en-US" sz="1800" dirty="0" smtClean="0">
                <a:solidFill>
                  <a:schemeClr val="tx1"/>
                </a:solidFill>
                <a:latin typeface="Arial" panose="020B0604020202020204" pitchFamily="34" charset="0"/>
                <a:cs typeface="Arial" panose="020B0604020202020204" pitchFamily="34" charset="0"/>
              </a:rPr>
              <a:t>total amounts </a:t>
            </a:r>
            <a:r>
              <a:rPr lang="en-US" sz="1800" dirty="0">
                <a:solidFill>
                  <a:schemeClr val="tx1"/>
                </a:solidFill>
                <a:latin typeface="Arial" panose="020B0604020202020204" pitchFamily="34" charset="0"/>
                <a:cs typeface="Arial" panose="020B0604020202020204" pitchFamily="34" charset="0"/>
              </a:rPr>
              <a:t>paid by institutions after audit </a:t>
            </a:r>
            <a:r>
              <a:rPr lang="en-US" sz="1800" dirty="0" smtClean="0">
                <a:solidFill>
                  <a:schemeClr val="tx1"/>
                </a:solidFill>
                <a:latin typeface="Arial" panose="020B0604020202020204" pitchFamily="34" charset="0"/>
                <a:cs typeface="Arial" panose="020B0604020202020204" pitchFamily="34" charset="0"/>
              </a:rPr>
              <a:t>resolution.</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2</a:t>
            </a:r>
            <a:r>
              <a:rPr lang="en-US" sz="1200" dirty="0">
                <a:solidFill>
                  <a:schemeClr val="tx1"/>
                </a:solidFill>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1469842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09" y="545028"/>
            <a:ext cx="8214017" cy="1773982"/>
          </a:xfrm>
        </p:spPr>
        <p:txBody>
          <a:bodyPr/>
          <a:lstStyle/>
          <a:p>
            <a:pPr algn="l"/>
            <a:r>
              <a:rPr lang="en-US" sz="1700" dirty="0">
                <a:latin typeface="Arial" panose="020B0604020202020204" pitchFamily="34" charset="0"/>
                <a:cs typeface="Arial" panose="020B0604020202020204" pitchFamily="34" charset="0"/>
              </a:rPr>
              <a:t>“The Federal Government’s partnership with America’s colleges and universities through a variety of research grant programs remains strong but perhaps not as efficient and beneficial for American taxpayers as it could be. University management of Federal contracts, grants, and other awards requires several layers of reporting to multiple agencies, and the costs of unnecessary duplication within and across colleges and universities can be substantial. Resources that should be going to education and research are thereby diverted to less productive activities. Some of this duplication and inefficiency results from a lack of clear compliance standards, while in other cases the burdens result from accrued legacy requirements and processes that need to be reviewed and updated. Removal of unnecessary reporting burdens could free universities to further focus their resources on vital research and educational missions; to achieve this objective we need your help and engagement.” </a:t>
            </a:r>
            <a:r>
              <a:rPr lang="en-US" sz="1700" dirty="0" smtClean="0"/>
              <a:t/>
            </a:r>
            <a:br>
              <a:rPr lang="en-US" sz="1700" dirty="0" smtClean="0"/>
            </a:br>
            <a:r>
              <a:rPr lang="en-US" sz="2000" dirty="0" smtClean="0"/>
              <a:t/>
            </a:r>
            <a:br>
              <a:rPr lang="en-US" sz="2000" dirty="0" smtClean="0"/>
            </a:br>
            <a:endParaRPr lang="en-US" sz="1200" dirty="0"/>
          </a:p>
        </p:txBody>
      </p:sp>
      <p:sp>
        <p:nvSpPr>
          <p:cNvPr id="8" name="TextBox 7"/>
          <p:cNvSpPr txBox="1"/>
          <p:nvPr/>
        </p:nvSpPr>
        <p:spPr>
          <a:xfrm>
            <a:off x="332509" y="4260273"/>
            <a:ext cx="8437418" cy="738664"/>
          </a:xfrm>
          <a:prstGeom prst="rect">
            <a:avLst/>
          </a:prstGeom>
          <a:noFill/>
        </p:spPr>
        <p:txBody>
          <a:bodyPr wrap="square" rtlCol="0">
            <a:spAutoFit/>
          </a:bodyPr>
          <a:lstStyle/>
          <a:p>
            <a:pPr algn="r"/>
            <a:r>
              <a:rPr lang="en-US" sz="1400" dirty="0">
                <a:solidFill>
                  <a:schemeClr val="tx1"/>
                </a:solidFill>
                <a:latin typeface="Arial" panose="020B0604020202020204" pitchFamily="34" charset="0"/>
                <a:cs typeface="Arial" panose="020B0604020202020204" pitchFamily="34" charset="0"/>
              </a:rPr>
              <a:t>Howard Shelanski, David Mader, and Anne </a:t>
            </a:r>
            <a:r>
              <a:rPr lang="en-US" sz="1400" dirty="0" smtClean="0">
                <a:solidFill>
                  <a:schemeClr val="tx1"/>
                </a:solidFill>
                <a:latin typeface="Arial" panose="020B0604020202020204" pitchFamily="34" charset="0"/>
                <a:cs typeface="Arial" panose="020B0604020202020204" pitchFamily="34" charset="0"/>
              </a:rPr>
              <a:t>Rung</a:t>
            </a:r>
          </a:p>
          <a:p>
            <a:pPr algn="r"/>
            <a:r>
              <a:rPr lang="en-US" sz="1400" dirty="0" smtClean="0">
                <a:solidFill>
                  <a:schemeClr val="tx1"/>
                </a:solidFill>
                <a:latin typeface="Arial" panose="020B0604020202020204" pitchFamily="34" charset="0"/>
                <a:cs typeface="Arial" panose="020B0604020202020204" pitchFamily="34" charset="0"/>
              </a:rPr>
              <a:t>“</a:t>
            </a:r>
            <a:r>
              <a:rPr lang="en-US" sz="1400" dirty="0">
                <a:solidFill>
                  <a:schemeClr val="tx1"/>
                </a:solidFill>
                <a:latin typeface="Arial" panose="020B0604020202020204" pitchFamily="34" charset="0"/>
                <a:cs typeface="Arial" panose="020B0604020202020204" pitchFamily="34" charset="0"/>
              </a:rPr>
              <a:t>National Dialogue: Driving Efficiency for America’s Colleges &amp; Universities,” The White </a:t>
            </a:r>
            <a:r>
              <a:rPr lang="en-US" sz="1400" dirty="0" smtClean="0">
                <a:solidFill>
                  <a:schemeClr val="tx1"/>
                </a:solidFill>
                <a:latin typeface="Arial" panose="020B0604020202020204" pitchFamily="34" charset="0"/>
                <a:cs typeface="Arial" panose="020B0604020202020204" pitchFamily="34" charset="0"/>
              </a:rPr>
              <a:t>House</a:t>
            </a:r>
          </a:p>
          <a:p>
            <a:pPr algn="r"/>
            <a:r>
              <a:rPr lang="en-US" sz="1400" dirty="0" smtClean="0">
                <a:solidFill>
                  <a:schemeClr val="tx1"/>
                </a:solidFill>
                <a:latin typeface="Arial" panose="020B0604020202020204" pitchFamily="34" charset="0"/>
                <a:cs typeface="Arial" panose="020B0604020202020204" pitchFamily="34" charset="0"/>
              </a:rPr>
              <a:t>August </a:t>
            </a:r>
            <a:r>
              <a:rPr lang="en-US" sz="1400" dirty="0">
                <a:solidFill>
                  <a:schemeClr val="tx1"/>
                </a:solidFill>
                <a:latin typeface="Arial" panose="020B0604020202020204" pitchFamily="34" charset="0"/>
                <a:cs typeface="Arial" panose="020B0604020202020204" pitchFamily="34" charset="0"/>
              </a:rPr>
              <a:t>14, 2015, </a:t>
            </a: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2775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5133702" cy="611982"/>
          </a:xfrm>
        </p:spPr>
        <p:txBody>
          <a:bodyPr/>
          <a:lstStyle/>
          <a:p>
            <a:pPr algn="l">
              <a:lnSpc>
                <a:spcPct val="150000"/>
              </a:lnSpc>
            </a:pPr>
            <a:r>
              <a:rPr lang="en-US" sz="2400" b="1" u="sng" dirty="0">
                <a:latin typeface="Arial" panose="020B0604020202020204" pitchFamily="34" charset="0"/>
              </a:rPr>
              <a:t>The Audit </a:t>
            </a:r>
            <a:r>
              <a:rPr lang="en-US" sz="2400" b="1" u="sng" dirty="0" smtClean="0">
                <a:latin typeface="Arial" panose="020B0604020202020204" pitchFamily="34" charset="0"/>
              </a:rPr>
              <a:t>Climate (cont.):</a:t>
            </a:r>
            <a:endParaRPr lang="en-US" sz="2400" b="1" u="sng" dirty="0">
              <a:latin typeface="Arial" panose="020B0604020202020204" pitchFamily="34" charset="0"/>
            </a:endParaRPr>
          </a:p>
        </p:txBody>
      </p:sp>
      <p:sp>
        <p:nvSpPr>
          <p:cNvPr id="3" name="TextBox 2"/>
          <p:cNvSpPr txBox="1"/>
          <p:nvPr/>
        </p:nvSpPr>
        <p:spPr>
          <a:xfrm>
            <a:off x="496388" y="1674622"/>
            <a:ext cx="8059783" cy="2862322"/>
          </a:xfrm>
          <a:prstGeom prst="rect">
            <a:avLst/>
          </a:prstGeom>
          <a:noFill/>
        </p:spPr>
        <p:txBody>
          <a:bodyPr wrap="square" rtlCol="0">
            <a:spAutoFit/>
          </a:bodyPr>
          <a:lstStyle/>
          <a:p>
            <a:pPr marL="342900" indent="-342900">
              <a:buFont typeface="+mj-lt"/>
              <a:buAutoNum type="arabicPeriod" startAt="4"/>
            </a:pPr>
            <a:r>
              <a:rPr lang="en-US" sz="1800" dirty="0">
                <a:solidFill>
                  <a:schemeClr val="tx1"/>
                </a:solidFill>
                <a:latin typeface="Arial" panose="020B0604020202020204" pitchFamily="34" charset="0"/>
                <a:cs typeface="Arial" panose="020B0604020202020204" pitchFamily="34" charset="0"/>
              </a:rPr>
              <a:t>Inspector Generals </a:t>
            </a:r>
            <a:r>
              <a:rPr lang="en-US" sz="1800" dirty="0" smtClean="0">
                <a:solidFill>
                  <a:schemeClr val="tx1"/>
                </a:solidFill>
                <a:latin typeface="Arial" panose="020B0604020202020204" pitchFamily="34" charset="0"/>
                <a:cs typeface="Arial" panose="020B0604020202020204" pitchFamily="34" charset="0"/>
              </a:rPr>
              <a:t> should reexamine </a:t>
            </a:r>
            <a:r>
              <a:rPr lang="en-US" sz="1800" dirty="0">
                <a:solidFill>
                  <a:schemeClr val="tx1"/>
                </a:solidFill>
                <a:latin typeface="Arial" panose="020B0604020202020204" pitchFamily="34" charset="0"/>
                <a:cs typeface="Arial" panose="020B0604020202020204" pitchFamily="34" charset="0"/>
              </a:rPr>
              <a:t>the risk-based methodology in identifying institutions as candidates for </a:t>
            </a:r>
            <a:r>
              <a:rPr lang="en-US" sz="1800" dirty="0" smtClean="0">
                <a:solidFill>
                  <a:schemeClr val="tx1"/>
                </a:solidFill>
                <a:latin typeface="Arial" panose="020B0604020202020204" pitchFamily="34" charset="0"/>
                <a:cs typeface="Arial" panose="020B0604020202020204" pitchFamily="34" charset="0"/>
              </a:rPr>
              <a:t>agency audits </a:t>
            </a:r>
            <a:r>
              <a:rPr lang="en-US" sz="1800" dirty="0">
                <a:solidFill>
                  <a:schemeClr val="tx1"/>
                </a:solidFill>
                <a:latin typeface="Arial" panose="020B0604020202020204" pitchFamily="34" charset="0"/>
                <a:cs typeface="Arial" panose="020B0604020202020204" pitchFamily="34" charset="0"/>
              </a:rPr>
              <a:t>to take into account the existing </a:t>
            </a:r>
            <a:r>
              <a:rPr lang="en-US" sz="1800" dirty="0" smtClean="0">
                <a:solidFill>
                  <a:schemeClr val="tx1"/>
                </a:solidFill>
                <a:latin typeface="Arial" panose="020B0604020202020204" pitchFamily="34" charset="0"/>
                <a:cs typeface="Arial" panose="020B0604020202020204" pitchFamily="34" charset="0"/>
              </a:rPr>
              <a:t>compliance environment </a:t>
            </a:r>
            <a:r>
              <a:rPr lang="en-US" sz="1800" dirty="0">
                <a:solidFill>
                  <a:schemeClr val="tx1"/>
                </a:solidFill>
                <a:latin typeface="Arial" panose="020B0604020202020204" pitchFamily="34" charset="0"/>
                <a:cs typeface="Arial" panose="020B0604020202020204" pitchFamily="34" charset="0"/>
              </a:rPr>
              <a:t>and oversight on </a:t>
            </a:r>
            <a:r>
              <a:rPr lang="en-US" sz="1800" dirty="0" smtClean="0">
                <a:solidFill>
                  <a:schemeClr val="tx1"/>
                </a:solidFill>
                <a:latin typeface="Arial" panose="020B0604020202020204" pitchFamily="34" charset="0"/>
                <a:cs typeface="Arial" panose="020B0604020202020204" pitchFamily="34" charset="0"/>
              </a:rPr>
              <a:t>campuses, recognizing </a:t>
            </a:r>
            <a:r>
              <a:rPr lang="en-US" sz="1800" dirty="0">
                <a:solidFill>
                  <a:schemeClr val="tx1"/>
                </a:solidFill>
                <a:latin typeface="Arial" panose="020B0604020202020204" pitchFamily="34" charset="0"/>
                <a:cs typeface="Arial" panose="020B0604020202020204" pitchFamily="34" charset="0"/>
              </a:rPr>
              <a:t>that many research institutions have clean single audits, are well </a:t>
            </a:r>
            <a:r>
              <a:rPr lang="en-US" sz="1800" dirty="0" smtClean="0">
                <a:solidFill>
                  <a:schemeClr val="tx1"/>
                </a:solidFill>
                <a:latin typeface="Arial" panose="020B0604020202020204" pitchFamily="34" charset="0"/>
                <a:cs typeface="Arial" panose="020B0604020202020204" pitchFamily="34" charset="0"/>
              </a:rPr>
              <a:t>managed, and </a:t>
            </a:r>
            <a:r>
              <a:rPr lang="en-US" sz="1800" dirty="0">
                <a:solidFill>
                  <a:schemeClr val="tx1"/>
                </a:solidFill>
                <a:latin typeface="Arial" panose="020B0604020202020204" pitchFamily="34" charset="0"/>
                <a:cs typeface="Arial" panose="020B0604020202020204" pitchFamily="34" charset="0"/>
              </a:rPr>
              <a:t>have had long-standing relationships with the federal government.</a:t>
            </a:r>
          </a:p>
          <a:p>
            <a:pPr marL="342900" indent="-342900">
              <a:buFont typeface="+mj-lt"/>
              <a:buAutoNum type="arabicPeriod" startAt="4"/>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4"/>
            </a:pPr>
            <a:r>
              <a:rPr lang="en-US" sz="1800" dirty="0" smtClean="0">
                <a:solidFill>
                  <a:schemeClr val="tx1"/>
                </a:solidFill>
                <a:latin typeface="Arial" panose="020B0604020202020204" pitchFamily="34" charset="0"/>
                <a:cs typeface="Arial" panose="020B0604020202020204" pitchFamily="34" charset="0"/>
              </a:rPr>
              <a:t>Encourage </a:t>
            </a:r>
            <a:r>
              <a:rPr lang="en-US" sz="1800" dirty="0">
                <a:solidFill>
                  <a:schemeClr val="tx1"/>
                </a:solidFill>
                <a:latin typeface="Arial" panose="020B0604020202020204" pitchFamily="34" charset="0"/>
                <a:cs typeface="Arial" panose="020B0604020202020204" pitchFamily="34" charset="0"/>
              </a:rPr>
              <a:t>all </a:t>
            </a:r>
            <a:r>
              <a:rPr lang="en-US" sz="1800" dirty="0" smtClean="0">
                <a:solidFill>
                  <a:schemeClr val="tx1"/>
                </a:solidFill>
                <a:latin typeface="Arial" panose="020B0604020202020204" pitchFamily="34" charset="0"/>
                <a:cs typeface="Arial" panose="020B0604020202020204" pitchFamily="34" charset="0"/>
              </a:rPr>
              <a:t>agency Inspector </a:t>
            </a:r>
            <a:r>
              <a:rPr lang="en-US" sz="1800" dirty="0">
                <a:solidFill>
                  <a:schemeClr val="tx1"/>
                </a:solidFill>
                <a:latin typeface="Arial" panose="020B0604020202020204" pitchFamily="34" charset="0"/>
                <a:cs typeface="Arial" panose="020B0604020202020204" pitchFamily="34" charset="0"/>
              </a:rPr>
              <a:t>Generals </a:t>
            </a:r>
            <a:r>
              <a:rPr lang="en-US" sz="1800" dirty="0" smtClean="0">
                <a:solidFill>
                  <a:schemeClr val="tx1"/>
                </a:solidFill>
                <a:latin typeface="Arial" panose="020B0604020202020204" pitchFamily="34" charset="0"/>
                <a:cs typeface="Arial" panose="020B0604020202020204" pitchFamily="34" charset="0"/>
              </a:rPr>
              <a:t>to </a:t>
            </a:r>
            <a:r>
              <a:rPr lang="en-US" sz="1800" dirty="0">
                <a:solidFill>
                  <a:schemeClr val="tx1"/>
                </a:solidFill>
                <a:latin typeface="Arial" panose="020B0604020202020204" pitchFamily="34" charset="0"/>
                <a:cs typeface="Arial" panose="020B0604020202020204" pitchFamily="34" charset="0"/>
              </a:rPr>
              <a:t>report only final audit </a:t>
            </a:r>
            <a:r>
              <a:rPr lang="en-US" sz="1800" dirty="0" smtClean="0">
                <a:solidFill>
                  <a:schemeClr val="tx1"/>
                </a:solidFill>
                <a:latin typeface="Arial" panose="020B0604020202020204" pitchFamily="34" charset="0"/>
                <a:cs typeface="Arial" panose="020B0604020202020204" pitchFamily="34" charset="0"/>
              </a:rPr>
              <a:t>resolution findings </a:t>
            </a:r>
            <a:r>
              <a:rPr lang="en-US" sz="1800" dirty="0">
                <a:solidFill>
                  <a:schemeClr val="tx1"/>
                </a:solidFill>
                <a:latin typeface="Arial" panose="020B0604020202020204" pitchFamily="34" charset="0"/>
                <a:cs typeface="Arial" panose="020B0604020202020204" pitchFamily="34" charset="0"/>
              </a:rPr>
              <a:t>on their </a:t>
            </a:r>
            <a:r>
              <a:rPr lang="en-US" sz="1800" dirty="0" smtClean="0">
                <a:solidFill>
                  <a:schemeClr val="tx1"/>
                </a:solidFill>
                <a:latin typeface="Arial" panose="020B0604020202020204" pitchFamily="34" charset="0"/>
                <a:cs typeface="Arial" panose="020B0604020202020204" pitchFamily="34" charset="0"/>
              </a:rPr>
              <a:t>websites and </a:t>
            </a:r>
            <a:r>
              <a:rPr lang="en-US" sz="1800" dirty="0">
                <a:solidFill>
                  <a:schemeClr val="tx1"/>
                </a:solidFill>
                <a:latin typeface="Arial" panose="020B0604020202020204" pitchFamily="34" charset="0"/>
                <a:cs typeface="Arial" panose="020B0604020202020204" pitchFamily="34" charset="0"/>
              </a:rPr>
              <a:t>in their semiannual reports to Congress</a:t>
            </a:r>
            <a:r>
              <a:rPr lang="en-US" sz="1800" dirty="0" smtClean="0">
                <a:solidFill>
                  <a:schemeClr val="tx1"/>
                </a:solidFill>
                <a:latin typeface="Arial" panose="020B0604020202020204" pitchFamily="34" charset="0"/>
                <a:cs typeface="Arial" panose="020B0604020202020204" pitchFamily="34" charset="0"/>
              </a:rPr>
              <a:t>. </a:t>
            </a: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30</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9833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6439988" cy="611982"/>
          </a:xfrm>
        </p:spPr>
        <p:txBody>
          <a:bodyPr/>
          <a:lstStyle/>
          <a:p>
            <a:pPr algn="l">
              <a:lnSpc>
                <a:spcPct val="150000"/>
              </a:lnSpc>
            </a:pPr>
            <a:r>
              <a:rPr lang="en-US" sz="2400" b="1" u="sng" dirty="0">
                <a:latin typeface="Arial" panose="020B0604020202020204" pitchFamily="34" charset="0"/>
              </a:rPr>
              <a:t>Compensation for Personnel </a:t>
            </a:r>
            <a:r>
              <a:rPr lang="en-US" sz="2400" b="1" u="sng" dirty="0" smtClean="0">
                <a:latin typeface="Arial" panose="020B0604020202020204" pitchFamily="34" charset="0"/>
              </a:rPr>
              <a:t>Expenses:</a:t>
            </a:r>
            <a:endParaRPr lang="en-US" sz="2400" b="1" u="sng" dirty="0">
              <a:latin typeface="Arial" panose="020B0604020202020204" pitchFamily="34" charset="0"/>
            </a:endParaRPr>
          </a:p>
        </p:txBody>
      </p:sp>
      <p:sp>
        <p:nvSpPr>
          <p:cNvPr id="3" name="TextBox 2"/>
          <p:cNvSpPr txBox="1"/>
          <p:nvPr/>
        </p:nvSpPr>
        <p:spPr>
          <a:xfrm>
            <a:off x="600891" y="1962003"/>
            <a:ext cx="8059783" cy="1323439"/>
          </a:xfrm>
          <a:prstGeom prst="rect">
            <a:avLst/>
          </a:prstGeom>
          <a:noFill/>
        </p:spPr>
        <p:txBody>
          <a:bodyPr wrap="square" rtlCol="0">
            <a:spAutoFit/>
          </a:bodyPr>
          <a:lstStyle/>
          <a:p>
            <a:pPr marL="457200" indent="-457200">
              <a:buFont typeface="+mj-lt"/>
              <a:buAutoNum type="arabicPeriod"/>
            </a:pPr>
            <a:r>
              <a:rPr lang="en-US" sz="2000" dirty="0">
                <a:solidFill>
                  <a:schemeClr val="tx1"/>
                </a:solidFill>
                <a:latin typeface="Arial" panose="020B0604020202020204" pitchFamily="34" charset="0"/>
                <a:cs typeface="Arial" panose="020B0604020202020204" pitchFamily="34" charset="0"/>
              </a:rPr>
              <a:t>The committee recommends that Congress, in concert with </a:t>
            </a:r>
            <a:r>
              <a:rPr lang="en-US" sz="2000" dirty="0" smtClean="0">
                <a:solidFill>
                  <a:schemeClr val="tx1"/>
                </a:solidFill>
                <a:latin typeface="Arial" panose="020B0604020202020204" pitchFamily="34" charset="0"/>
                <a:cs typeface="Arial" panose="020B0604020202020204" pitchFamily="34" charset="0"/>
              </a:rPr>
              <a:t>OMB, </a:t>
            </a:r>
            <a:r>
              <a:rPr lang="en-US" sz="2000" dirty="0">
                <a:solidFill>
                  <a:schemeClr val="tx1"/>
                </a:solidFill>
                <a:latin typeface="Arial" panose="020B0604020202020204" pitchFamily="34" charset="0"/>
                <a:cs typeface="Arial" panose="020B0604020202020204" pitchFamily="34" charset="0"/>
              </a:rPr>
              <a:t>affirm that research institutions may take advantage of the flexibility provided by </a:t>
            </a:r>
            <a:r>
              <a:rPr lang="en-US" sz="2000" dirty="0" smtClean="0">
                <a:solidFill>
                  <a:schemeClr val="tx1"/>
                </a:solidFill>
                <a:latin typeface="Arial" panose="020B0604020202020204" pitchFamily="34" charset="0"/>
                <a:cs typeface="Arial" panose="020B0604020202020204" pitchFamily="34" charset="0"/>
              </a:rPr>
              <a:t>the Uniform </a:t>
            </a:r>
            <a:r>
              <a:rPr lang="en-US" sz="2000" dirty="0">
                <a:solidFill>
                  <a:schemeClr val="tx1"/>
                </a:solidFill>
                <a:latin typeface="Arial" panose="020B0604020202020204" pitchFamily="34" charset="0"/>
                <a:cs typeface="Arial" panose="020B0604020202020204" pitchFamily="34" charset="0"/>
              </a:rPr>
              <a:t>Guidance with regard to the documentation of personnel expenses.</a:t>
            </a:r>
            <a:endParaRPr lang="en-US" sz="2000" dirty="0" smtClean="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31</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004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759619"/>
            <a:ext cx="6439988" cy="611982"/>
          </a:xfrm>
        </p:spPr>
        <p:txBody>
          <a:bodyPr/>
          <a:lstStyle/>
          <a:p>
            <a:pPr algn="l">
              <a:lnSpc>
                <a:spcPct val="150000"/>
              </a:lnSpc>
            </a:pPr>
            <a:r>
              <a:rPr lang="en-US" sz="2400" b="1" u="sng" dirty="0">
                <a:latin typeface="Arial" panose="020B0604020202020204" pitchFamily="34" charset="0"/>
              </a:rPr>
              <a:t>Uniform </a:t>
            </a:r>
            <a:r>
              <a:rPr lang="en-US" sz="2400" b="1" u="sng" dirty="0" smtClean="0">
                <a:latin typeface="Arial" panose="020B0604020202020204" pitchFamily="34" charset="0"/>
              </a:rPr>
              <a:t>Guidance:</a:t>
            </a:r>
            <a:endParaRPr lang="en-US" sz="2400" b="1" u="sng" dirty="0">
              <a:latin typeface="Arial" panose="020B0604020202020204" pitchFamily="34" charset="0"/>
            </a:endParaRPr>
          </a:p>
        </p:txBody>
      </p:sp>
      <p:sp>
        <p:nvSpPr>
          <p:cNvPr id="3" name="TextBox 2"/>
          <p:cNvSpPr txBox="1"/>
          <p:nvPr/>
        </p:nvSpPr>
        <p:spPr>
          <a:xfrm>
            <a:off x="888274" y="1687684"/>
            <a:ext cx="8059783" cy="142032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smtClean="0">
                <a:solidFill>
                  <a:schemeClr val="tx1"/>
                </a:solidFill>
                <a:latin typeface="Arial" panose="020B0604020202020204" pitchFamily="34" charset="0"/>
              </a:rPr>
              <a:t>Procurement Standards</a:t>
            </a:r>
          </a:p>
          <a:p>
            <a:pPr marL="342900" indent="-342900">
              <a:lnSpc>
                <a:spcPct val="150000"/>
              </a:lnSpc>
              <a:buFont typeface="Arial" panose="020B0604020202020204" pitchFamily="34" charset="0"/>
              <a:buChar char="•"/>
            </a:pPr>
            <a:r>
              <a:rPr lang="en-US" sz="2000" dirty="0" smtClean="0">
                <a:solidFill>
                  <a:schemeClr val="tx1"/>
                </a:solidFill>
                <a:latin typeface="Arial" panose="020B0604020202020204" pitchFamily="34" charset="0"/>
              </a:rPr>
              <a:t>Financial Reporting</a:t>
            </a:r>
          </a:p>
          <a:p>
            <a:pPr marL="342900" indent="-342900">
              <a:lnSpc>
                <a:spcPct val="150000"/>
              </a:lnSpc>
              <a:buFont typeface="Arial" panose="020B0604020202020204" pitchFamily="34" charset="0"/>
              <a:buChar char="•"/>
            </a:pPr>
            <a:r>
              <a:rPr lang="en-US" sz="2000" dirty="0" smtClean="0">
                <a:solidFill>
                  <a:schemeClr val="tx1"/>
                </a:solidFill>
                <a:latin typeface="Arial" panose="020B0604020202020204" pitchFamily="34" charset="0"/>
              </a:rPr>
              <a:t>Cost Accounting</a:t>
            </a:r>
            <a:endParaRPr lang="en-US" sz="2000" dirty="0">
              <a:solidFill>
                <a:schemeClr val="tx1"/>
              </a:solidFill>
            </a:endParaRPr>
          </a:p>
        </p:txBody>
      </p:sp>
      <p:sp>
        <p:nvSpPr>
          <p:cNvPr id="4" name="TextBox 3"/>
          <p:cNvSpPr txBox="1"/>
          <p:nvPr/>
        </p:nvSpPr>
        <p:spPr>
          <a:xfrm>
            <a:off x="496389" y="3424092"/>
            <a:ext cx="7746274" cy="646331"/>
          </a:xfrm>
          <a:prstGeom prst="rect">
            <a:avLst/>
          </a:prstGeom>
          <a:noFill/>
        </p:spPr>
        <p:txBody>
          <a:bodyPr wrap="square" rtlCol="0">
            <a:spAutoFit/>
          </a:bodyPr>
          <a:lstStyle/>
          <a:p>
            <a:pPr>
              <a:lnSpc>
                <a:spcPct val="150000"/>
              </a:lnSpc>
            </a:pPr>
            <a:r>
              <a:rPr lang="en-US" sz="2400" dirty="0" smtClean="0">
                <a:solidFill>
                  <a:schemeClr val="tx1"/>
                </a:solidFill>
                <a:latin typeface="Arial" panose="020B0604020202020204" pitchFamily="34" charset="0"/>
                <a:cs typeface="Arial" panose="020B0604020202020204" pitchFamily="34" charset="0"/>
              </a:rPr>
              <a:t>Essentially reinforce the recommendations of COGR.</a:t>
            </a:r>
            <a:endParaRPr lang="en-US" sz="2400" dirty="0">
              <a:solidFill>
                <a:schemeClr val="tx1"/>
              </a:solidFill>
              <a:latin typeface="Arial" panose="020B0604020202020204" pitchFamily="34" charset="0"/>
              <a:cs typeface="Arial" panose="020B0604020202020204" pitchFamily="34" charset="0"/>
            </a:endParaRPr>
          </a:p>
        </p:txBody>
      </p:sp>
      <p:sp>
        <p:nvSpPr>
          <p:cNvPr id="5" name="TextBox 4"/>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32</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4461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690" y="380796"/>
            <a:ext cx="4709663" cy="611982"/>
          </a:xfrm>
        </p:spPr>
        <p:txBody>
          <a:bodyPr/>
          <a:lstStyle/>
          <a:p>
            <a:pPr lvl="1" algn="ctr" rtl="0">
              <a:lnSpc>
                <a:spcPct val="150000"/>
              </a:lnSpc>
              <a:spcBef>
                <a:spcPct val="0"/>
              </a:spcBef>
            </a:pPr>
            <a:r>
              <a:rPr lang="en-US" sz="2400" b="1" u="sng" dirty="0" smtClean="0">
                <a:solidFill>
                  <a:schemeClr val="tx1"/>
                </a:solidFill>
                <a:latin typeface="Arial" panose="020B0604020202020204" pitchFamily="34" charset="0"/>
              </a:rPr>
              <a:t>A New Regulatory Framework</a:t>
            </a:r>
            <a:endParaRPr lang="en-US" sz="2400" b="1" u="sng" dirty="0">
              <a:latin typeface="Arial" panose="020B0604020202020204" pitchFamily="34" charset="0"/>
            </a:endParaRPr>
          </a:p>
        </p:txBody>
      </p:sp>
      <p:sp>
        <p:nvSpPr>
          <p:cNvPr id="3" name="TextBox 2"/>
          <p:cNvSpPr txBox="1"/>
          <p:nvPr/>
        </p:nvSpPr>
        <p:spPr>
          <a:xfrm>
            <a:off x="496389" y="1700748"/>
            <a:ext cx="8451668" cy="2616101"/>
          </a:xfrm>
          <a:prstGeom prst="rect">
            <a:avLst/>
          </a:prstGeom>
          <a:noFill/>
        </p:spPr>
        <p:txBody>
          <a:bodyPr wrap="square" rtlCol="0">
            <a:spAutoFit/>
          </a:bodyPr>
          <a:lstStyle/>
          <a:p>
            <a:r>
              <a:rPr lang="en-US" sz="2000" b="1" u="sng" dirty="0">
                <a:solidFill>
                  <a:schemeClr val="tx1"/>
                </a:solidFill>
                <a:latin typeface="Arial" panose="020B0604020202020204" pitchFamily="34" charset="0"/>
                <a:cs typeface="Arial" panose="020B0604020202020204" pitchFamily="34" charset="0"/>
              </a:rPr>
              <a:t>Three Components</a:t>
            </a:r>
            <a:endParaRPr lang="en-US" sz="2000" b="1" dirty="0">
              <a:solidFill>
                <a:schemeClr val="tx1"/>
              </a:solidFill>
              <a:latin typeface="Arial" panose="020B0604020202020204" pitchFamily="34" charset="0"/>
              <a:cs typeface="Arial" panose="020B0604020202020204" pitchFamily="34" charset="0"/>
            </a:endParaRPr>
          </a:p>
          <a:p>
            <a:r>
              <a:rPr lang="en-US" sz="1800" dirty="0">
                <a:solidFill>
                  <a:schemeClr val="tx1"/>
                </a:solidFill>
                <a:latin typeface="Arial" panose="020B0604020202020204" pitchFamily="34" charset="0"/>
                <a:cs typeface="Arial" panose="020B0604020202020204" pitchFamily="34" charset="0"/>
              </a:rPr>
              <a:t> </a:t>
            </a:r>
          </a:p>
          <a:p>
            <a:pPr marL="796925" indent="-339725"/>
            <a:r>
              <a:rPr lang="en-US" sz="1800" dirty="0" smtClean="0">
                <a:solidFill>
                  <a:schemeClr val="tx1"/>
                </a:solidFill>
                <a:latin typeface="Arial" panose="020B0604020202020204" pitchFamily="34" charset="0"/>
                <a:cs typeface="Arial" panose="020B0604020202020204" pitchFamily="34" charset="0"/>
              </a:rPr>
              <a:t>1.	Research </a:t>
            </a:r>
            <a:r>
              <a:rPr lang="en-US" sz="1800" dirty="0">
                <a:solidFill>
                  <a:schemeClr val="tx1"/>
                </a:solidFill>
                <a:latin typeface="Arial" panose="020B0604020202020204" pitchFamily="34" charset="0"/>
                <a:cs typeface="Arial" panose="020B0604020202020204" pitchFamily="34" charset="0"/>
              </a:rPr>
              <a:t>Policy Board</a:t>
            </a:r>
          </a:p>
          <a:p>
            <a:pPr marL="796925" indent="-339725"/>
            <a:r>
              <a:rPr lang="en-US" sz="1800" dirty="0">
                <a:solidFill>
                  <a:schemeClr val="tx1"/>
                </a:solidFill>
                <a:latin typeface="Arial" panose="020B0604020202020204" pitchFamily="34" charset="0"/>
                <a:cs typeface="Arial" panose="020B0604020202020204" pitchFamily="34" charset="0"/>
              </a:rPr>
              <a:t> </a:t>
            </a:r>
          </a:p>
          <a:p>
            <a:pPr marL="796925" indent="-339725"/>
            <a:r>
              <a:rPr lang="en-US" sz="1800" dirty="0">
                <a:solidFill>
                  <a:schemeClr val="tx1"/>
                </a:solidFill>
                <a:latin typeface="Arial" panose="020B0604020202020204" pitchFamily="34" charset="0"/>
                <a:cs typeface="Arial" panose="020B0604020202020204" pitchFamily="34" charset="0"/>
              </a:rPr>
              <a:t>2. </a:t>
            </a:r>
            <a:r>
              <a:rPr lang="en-US" sz="1800" dirty="0" smtClean="0">
                <a:solidFill>
                  <a:schemeClr val="tx1"/>
                </a:solidFill>
                <a:latin typeface="Arial" panose="020B0604020202020204" pitchFamily="34" charset="0"/>
                <a:cs typeface="Arial" panose="020B0604020202020204" pitchFamily="34" charset="0"/>
              </a:rPr>
              <a:t>	Associate </a:t>
            </a:r>
            <a:r>
              <a:rPr lang="en-US" sz="1800" dirty="0">
                <a:solidFill>
                  <a:schemeClr val="tx1"/>
                </a:solidFill>
                <a:latin typeface="Arial" panose="020B0604020202020204" pitchFamily="34" charset="0"/>
                <a:cs typeface="Arial" panose="020B0604020202020204" pitchFamily="34" charset="0"/>
              </a:rPr>
              <a:t>Director, Academic Research Enterprise, OSTP</a:t>
            </a:r>
          </a:p>
          <a:p>
            <a:pPr marL="796925" indent="-339725"/>
            <a:r>
              <a:rPr lang="en-US" sz="1800" dirty="0">
                <a:solidFill>
                  <a:schemeClr val="tx1"/>
                </a:solidFill>
                <a:latin typeface="Arial" panose="020B0604020202020204" pitchFamily="34" charset="0"/>
                <a:cs typeface="Arial" panose="020B0604020202020204" pitchFamily="34" charset="0"/>
              </a:rPr>
              <a:t> </a:t>
            </a:r>
          </a:p>
          <a:p>
            <a:pPr marL="796925" indent="-339725"/>
            <a:r>
              <a:rPr lang="en-US" sz="1800" dirty="0">
                <a:solidFill>
                  <a:schemeClr val="tx1"/>
                </a:solidFill>
                <a:latin typeface="Arial" panose="020B0604020202020204" pitchFamily="34" charset="0"/>
                <a:cs typeface="Arial" panose="020B0604020202020204" pitchFamily="34" charset="0"/>
              </a:rPr>
              <a:t>3. </a:t>
            </a:r>
            <a:r>
              <a:rPr lang="en-US" sz="1800" dirty="0" smtClean="0">
                <a:solidFill>
                  <a:schemeClr val="tx1"/>
                </a:solidFill>
                <a:latin typeface="Arial" panose="020B0604020202020204" pitchFamily="34" charset="0"/>
                <a:cs typeface="Arial" panose="020B0604020202020204" pitchFamily="34" charset="0"/>
              </a:rPr>
              <a:t>	Principles </a:t>
            </a:r>
            <a:r>
              <a:rPr lang="en-US" sz="1800" dirty="0">
                <a:solidFill>
                  <a:schemeClr val="tx1"/>
                </a:solidFill>
                <a:latin typeface="Arial" panose="020B0604020202020204" pitchFamily="34" charset="0"/>
                <a:cs typeface="Arial" panose="020B0604020202020204" pitchFamily="34" charset="0"/>
              </a:rPr>
              <a:t>to Guide the Regulatory Framework</a:t>
            </a:r>
          </a:p>
          <a:p>
            <a:r>
              <a:rPr lang="en-US" sz="1800" dirty="0">
                <a:solidFill>
                  <a:schemeClr val="tx1"/>
                </a:solidFill>
                <a:latin typeface="Arial" panose="020B0604020202020204" pitchFamily="34" charset="0"/>
                <a:cs typeface="Arial" panose="020B0604020202020204" pitchFamily="34" charset="0"/>
              </a:rPr>
              <a:t> </a:t>
            </a:r>
          </a:p>
          <a:p>
            <a:endParaRPr lang="en-US" sz="1800" dirty="0">
              <a:solidFill>
                <a:schemeClr val="tx1"/>
              </a:solidFill>
              <a:latin typeface="Arial" panose="020B0604020202020204" pitchFamily="34" charset="0"/>
              <a:cs typeface="Arial" panose="020B0604020202020204" pitchFamily="34" charset="0"/>
            </a:endParaRPr>
          </a:p>
        </p:txBody>
      </p:sp>
      <p:sp>
        <p:nvSpPr>
          <p:cNvPr id="5" name="TextBox 4"/>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33</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7753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691" y="380796"/>
            <a:ext cx="3997234" cy="611982"/>
          </a:xfrm>
        </p:spPr>
        <p:txBody>
          <a:bodyPr/>
          <a:lstStyle/>
          <a:p>
            <a:pPr lvl="1" algn="ctr" rtl="0">
              <a:lnSpc>
                <a:spcPct val="150000"/>
              </a:lnSpc>
              <a:spcBef>
                <a:spcPct val="0"/>
              </a:spcBef>
            </a:pPr>
            <a:r>
              <a:rPr lang="en-US" sz="2400" b="1" u="sng" dirty="0" smtClean="0">
                <a:solidFill>
                  <a:schemeClr val="tx1"/>
                </a:solidFill>
                <a:latin typeface="Arial" panose="020B0604020202020204" pitchFamily="34" charset="0"/>
              </a:rPr>
              <a:t>Research Policy Board</a:t>
            </a:r>
            <a:endParaRPr lang="en-US" sz="2400" b="1" u="sng" dirty="0">
              <a:latin typeface="Arial" panose="020B0604020202020204" pitchFamily="34" charset="0"/>
            </a:endParaRPr>
          </a:p>
        </p:txBody>
      </p:sp>
      <p:sp>
        <p:nvSpPr>
          <p:cNvPr id="3" name="TextBox 2"/>
          <p:cNvSpPr txBox="1"/>
          <p:nvPr/>
        </p:nvSpPr>
        <p:spPr>
          <a:xfrm>
            <a:off x="470263" y="1086585"/>
            <a:ext cx="8059784" cy="3693319"/>
          </a:xfrm>
          <a:prstGeom prst="rect">
            <a:avLst/>
          </a:prstGeom>
          <a:noFill/>
        </p:spPr>
        <p:txBody>
          <a:bodyPr wrap="square" rtlCol="0">
            <a:spAutoFit/>
          </a:bodyPr>
          <a:lstStyle/>
          <a:p>
            <a:pPr marL="339725" indent="-339725"/>
            <a:r>
              <a:rPr lang="en-US" sz="1800" dirty="0" smtClean="0">
                <a:solidFill>
                  <a:schemeClr val="tx1"/>
                </a:solidFill>
                <a:latin typeface="Arial" panose="020B0604020202020204" pitchFamily="34" charset="0"/>
                <a:cs typeface="Arial" panose="020B0604020202020204" pitchFamily="34" charset="0"/>
              </a:rPr>
              <a:t>1.	Mission </a:t>
            </a:r>
            <a:r>
              <a:rPr lang="en-US" sz="1800" dirty="0">
                <a:solidFill>
                  <a:schemeClr val="tx1"/>
                </a:solidFill>
                <a:latin typeface="Arial" panose="020B0604020202020204" pitchFamily="34" charset="0"/>
                <a:cs typeface="Arial" panose="020B0604020202020204" pitchFamily="34" charset="0"/>
              </a:rPr>
              <a:t>to improve the regulatory environment</a:t>
            </a:r>
          </a:p>
          <a:p>
            <a:r>
              <a:rPr lang="en-US" sz="1800" dirty="0">
                <a:solidFill>
                  <a:schemeClr val="tx1"/>
                </a:solidFill>
                <a:latin typeface="Arial" panose="020B0604020202020204" pitchFamily="34" charset="0"/>
                <a:cs typeface="Arial" panose="020B0604020202020204" pitchFamily="34" charset="0"/>
              </a:rPr>
              <a:t> </a:t>
            </a:r>
          </a:p>
          <a:p>
            <a:pPr marL="342900" indent="-342900">
              <a:buAutoNum type="arabicPeriod" startAt="2"/>
            </a:pPr>
            <a:r>
              <a:rPr lang="en-US" sz="1800" dirty="0" smtClean="0">
                <a:solidFill>
                  <a:schemeClr val="tx1"/>
                </a:solidFill>
                <a:latin typeface="Arial" panose="020B0604020202020204" pitchFamily="34" charset="0"/>
                <a:cs typeface="Arial" panose="020B0604020202020204" pitchFamily="34" charset="0"/>
              </a:rPr>
              <a:t>Broadly </a:t>
            </a:r>
            <a:r>
              <a:rPr lang="en-US" sz="1800" dirty="0">
                <a:solidFill>
                  <a:schemeClr val="tx1"/>
                </a:solidFill>
                <a:latin typeface="Arial" panose="020B0604020202020204" pitchFamily="34" charset="0"/>
                <a:cs typeface="Arial" panose="020B0604020202020204" pitchFamily="34" charset="0"/>
              </a:rPr>
              <a:t>representative of high-level academic research institutions; </a:t>
            </a:r>
            <a:r>
              <a:rPr lang="en-US" sz="1800" dirty="0" smtClean="0">
                <a:solidFill>
                  <a:schemeClr val="tx1"/>
                </a:solidFill>
                <a:latin typeface="Arial" panose="020B0604020202020204" pitchFamily="34" charset="0"/>
                <a:cs typeface="Arial" panose="020B0604020202020204" pitchFamily="34" charset="0"/>
              </a:rPr>
              <a:t>with agency </a:t>
            </a:r>
            <a:r>
              <a:rPr lang="en-US" sz="1800" dirty="0">
                <a:solidFill>
                  <a:schemeClr val="tx1"/>
                </a:solidFill>
                <a:latin typeface="Arial" panose="020B0604020202020204" pitchFamily="34" charset="0"/>
                <a:cs typeface="Arial" panose="020B0604020202020204" pitchFamily="34" charset="0"/>
              </a:rPr>
              <a:t>liaison </a:t>
            </a:r>
            <a:r>
              <a:rPr lang="en-US" sz="1800" dirty="0" smtClean="0">
                <a:solidFill>
                  <a:schemeClr val="tx1"/>
                </a:solidFill>
                <a:latin typeface="Arial" panose="020B0604020202020204" pitchFamily="34" charset="0"/>
                <a:cs typeface="Arial" panose="020B0604020202020204" pitchFamily="34" charset="0"/>
              </a:rPr>
              <a:t>representation.</a:t>
            </a:r>
          </a:p>
          <a:p>
            <a:pPr marL="342900" indent="-342900">
              <a:buAutoNum type="arabicPeriod" startAt="2"/>
            </a:pPr>
            <a:endParaRPr lang="en-US" sz="1800" dirty="0" smtClean="0">
              <a:solidFill>
                <a:schemeClr val="tx1"/>
              </a:solidFill>
              <a:latin typeface="Arial" panose="020B0604020202020204" pitchFamily="34" charset="0"/>
              <a:cs typeface="Arial" panose="020B0604020202020204" pitchFamily="34" charset="0"/>
            </a:endParaRPr>
          </a:p>
          <a:p>
            <a:pPr marL="342900" indent="-342900">
              <a:buFontTx/>
              <a:buAutoNum type="arabicPeriod" startAt="2"/>
            </a:pPr>
            <a:r>
              <a:rPr lang="en-US" sz="1800" dirty="0">
                <a:solidFill>
                  <a:schemeClr val="tx1"/>
                </a:solidFill>
                <a:latin typeface="Arial" panose="020B0604020202020204" pitchFamily="34" charset="0"/>
                <a:cs typeface="Arial" panose="020B0604020202020204" pitchFamily="34" charset="0"/>
              </a:rPr>
              <a:t>Make recommendations concerning the conception, development, and harmonization of policies having similar purposes across research agencies</a:t>
            </a:r>
            <a:r>
              <a:rPr lang="en-US" sz="1800" dirty="0" smtClean="0">
                <a:solidFill>
                  <a:schemeClr val="tx1"/>
                </a:solidFill>
                <a:latin typeface="Arial" panose="020B0604020202020204" pitchFamily="34" charset="0"/>
                <a:cs typeface="Arial" panose="020B0604020202020204" pitchFamily="34" charset="0"/>
              </a:rPr>
              <a:t>.</a:t>
            </a:r>
          </a:p>
          <a:p>
            <a:pPr marL="342900" indent="-342900">
              <a:buFontTx/>
              <a:buAutoNum type="arabicPeriod" startAt="2"/>
            </a:pPr>
            <a:endParaRPr lang="en-US" sz="1800" dirty="0">
              <a:solidFill>
                <a:schemeClr val="tx1"/>
              </a:solidFill>
              <a:latin typeface="Arial" panose="020B0604020202020204" pitchFamily="34" charset="0"/>
              <a:cs typeface="Arial" panose="020B0604020202020204" pitchFamily="34" charset="0"/>
            </a:endParaRPr>
          </a:p>
          <a:p>
            <a:pPr marL="342900" indent="-342900">
              <a:buFontTx/>
              <a:buAutoNum type="arabicPeriod" startAt="2"/>
            </a:pPr>
            <a:r>
              <a:rPr lang="en-US" sz="1800" dirty="0" smtClean="0">
                <a:solidFill>
                  <a:schemeClr val="tx1"/>
                </a:solidFill>
                <a:latin typeface="Arial" panose="020B0604020202020204" pitchFamily="34" charset="0"/>
                <a:cs typeface="Arial" panose="020B0604020202020204" pitchFamily="34" charset="0"/>
              </a:rPr>
              <a:t>A</a:t>
            </a:r>
            <a:r>
              <a:rPr lang="en-US" sz="1800" dirty="0" smtClean="0">
                <a:solidFill>
                  <a:schemeClr val="tx1"/>
                </a:solidFill>
              </a:rPr>
              <a:t>n </a:t>
            </a:r>
            <a:r>
              <a:rPr lang="en-US" sz="1800" dirty="0">
                <a:solidFill>
                  <a:schemeClr val="tx1"/>
                </a:solidFill>
              </a:rPr>
              <a:t>effective RPB would </a:t>
            </a:r>
            <a:r>
              <a:rPr lang="en-US" sz="1800" dirty="0" smtClean="0">
                <a:solidFill>
                  <a:schemeClr val="tx1"/>
                </a:solidFill>
              </a:rPr>
              <a:t>provide a </a:t>
            </a:r>
            <a:r>
              <a:rPr lang="en-US" sz="1800" dirty="0">
                <a:solidFill>
                  <a:schemeClr val="tx1"/>
                </a:solidFill>
              </a:rPr>
              <a:t>means for leveraging </a:t>
            </a:r>
            <a:r>
              <a:rPr lang="en-US" sz="1800" dirty="0" smtClean="0">
                <a:solidFill>
                  <a:schemeClr val="tx1"/>
                </a:solidFill>
              </a:rPr>
              <a:t>the </a:t>
            </a:r>
            <a:r>
              <a:rPr lang="en-US" sz="1800" dirty="0">
                <a:solidFill>
                  <a:schemeClr val="tx1"/>
                </a:solidFill>
              </a:rPr>
              <a:t>excellent work </a:t>
            </a:r>
            <a:r>
              <a:rPr lang="en-US" sz="1800" dirty="0" smtClean="0">
                <a:solidFill>
                  <a:schemeClr val="tx1"/>
                </a:solidFill>
              </a:rPr>
              <a:t>being done by higher education associations in identifying issues and recommending changes in research regulations.</a:t>
            </a:r>
          </a:p>
          <a:p>
            <a:pPr marL="342900" indent="-342900">
              <a:buFontTx/>
              <a:buAutoNum type="arabicPeriod" startAt="2"/>
            </a:pPr>
            <a:endParaRPr lang="en-US" sz="1800" dirty="0" smtClean="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6078231" y="474603"/>
            <a:ext cx="1040670" cy="461665"/>
          </a:xfrm>
          <a:prstGeom prst="rect">
            <a:avLst/>
          </a:prstGeom>
        </p:spPr>
        <p:txBody>
          <a:bodyPr wrap="none">
            <a:spAutoFit/>
          </a:bodyPr>
          <a:lstStyle/>
          <a:p>
            <a:r>
              <a:rPr lang="en-US" sz="2400" b="1" dirty="0">
                <a:solidFill>
                  <a:schemeClr val="tx1"/>
                </a:solidFill>
                <a:latin typeface="Arial" panose="020B0604020202020204" pitchFamily="34" charset="0"/>
              </a:rPr>
              <a:t>(RPB)</a:t>
            </a:r>
            <a:endParaRPr lang="en-US" sz="2400" dirty="0"/>
          </a:p>
        </p:txBody>
      </p:sp>
      <p:sp>
        <p:nvSpPr>
          <p:cNvPr id="6" name="TextBox 5"/>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34</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6024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380796"/>
            <a:ext cx="8138159" cy="611982"/>
          </a:xfrm>
        </p:spPr>
        <p:txBody>
          <a:bodyPr/>
          <a:lstStyle/>
          <a:p>
            <a:r>
              <a:rPr lang="en-US" sz="2400" b="1" u="sng" dirty="0">
                <a:latin typeface="Arial" panose="020B0604020202020204" pitchFamily="34" charset="0"/>
                <a:cs typeface="Arial" panose="020B0604020202020204" pitchFamily="34" charset="0"/>
              </a:rPr>
              <a:t>Associate Director, Academic Research Enterprise,</a:t>
            </a:r>
            <a:r>
              <a:rPr lang="en-US" sz="2400" u="sng" dirty="0">
                <a:latin typeface="Arial" panose="020B0604020202020204" pitchFamily="34" charset="0"/>
                <a:cs typeface="Arial" panose="020B0604020202020204" pitchFamily="34" charset="0"/>
              </a:rPr>
              <a:t/>
            </a:r>
            <a:br>
              <a:rPr lang="en-US" sz="2400" u="sng" dirty="0">
                <a:latin typeface="Arial" panose="020B0604020202020204" pitchFamily="34" charset="0"/>
                <a:cs typeface="Arial" panose="020B0604020202020204" pitchFamily="34" charset="0"/>
              </a:rPr>
            </a:br>
            <a:r>
              <a:rPr lang="en-US" sz="2400" b="1" u="sng" dirty="0">
                <a:latin typeface="Arial" panose="020B0604020202020204" pitchFamily="34" charset="0"/>
                <a:cs typeface="Arial" panose="020B0604020202020204" pitchFamily="34" charset="0"/>
              </a:rPr>
              <a:t>OSTP</a:t>
            </a:r>
            <a:endParaRPr lang="en-US" sz="2400" u="sng" dirty="0">
              <a:latin typeface="Arial" panose="020B0604020202020204" pitchFamily="34" charset="0"/>
              <a:cs typeface="Arial" panose="020B0604020202020204" pitchFamily="34" charset="0"/>
            </a:endParaRPr>
          </a:p>
        </p:txBody>
      </p:sp>
      <p:sp>
        <p:nvSpPr>
          <p:cNvPr id="3" name="TextBox 2"/>
          <p:cNvSpPr txBox="1"/>
          <p:nvPr/>
        </p:nvSpPr>
        <p:spPr>
          <a:xfrm>
            <a:off x="457200" y="1596245"/>
            <a:ext cx="8177347" cy="3139321"/>
          </a:xfrm>
          <a:prstGeom prst="rect">
            <a:avLst/>
          </a:prstGeom>
          <a:noFill/>
        </p:spPr>
        <p:txBody>
          <a:bodyPr wrap="square" rtlCol="0">
            <a:spAutoFit/>
          </a:bodyPr>
          <a:lstStyle/>
          <a:p>
            <a:pPr marL="339725" indent="-339725"/>
            <a:r>
              <a:rPr lang="en-US" sz="1800" dirty="0">
                <a:solidFill>
                  <a:schemeClr val="tx1"/>
                </a:solidFill>
                <a:latin typeface="Arial" panose="020B0604020202020204" pitchFamily="34" charset="0"/>
                <a:cs typeface="Arial" panose="020B0604020202020204" pitchFamily="34" charset="0"/>
              </a:rPr>
              <a:t>1. </a:t>
            </a:r>
            <a:r>
              <a:rPr lang="en-US" sz="1800" dirty="0" smtClean="0">
                <a:solidFill>
                  <a:schemeClr val="tx1"/>
                </a:solidFill>
                <a:latin typeface="Arial" panose="020B0604020202020204" pitchFamily="34" charset="0"/>
                <a:cs typeface="Arial" panose="020B0604020202020204" pitchFamily="34" charset="0"/>
              </a:rPr>
              <a:t>	Principal </a:t>
            </a:r>
            <a:r>
              <a:rPr lang="en-US" sz="1800" dirty="0">
                <a:solidFill>
                  <a:schemeClr val="tx1"/>
                </a:solidFill>
                <a:latin typeface="Arial" panose="020B0604020202020204" pitchFamily="34" charset="0"/>
                <a:cs typeface="Arial" panose="020B0604020202020204" pitchFamily="34" charset="0"/>
              </a:rPr>
              <a:t>Federal official responsible for coordination of Federal policy relating to Federally funded research in academic institutions</a:t>
            </a:r>
          </a:p>
          <a:p>
            <a:pPr marL="339725" indent="-339725"/>
            <a:r>
              <a:rPr lang="en-US" sz="1800" dirty="0">
                <a:solidFill>
                  <a:schemeClr val="tx1"/>
                </a:solidFill>
                <a:latin typeface="Arial" panose="020B0604020202020204" pitchFamily="34" charset="0"/>
                <a:cs typeface="Arial" panose="020B0604020202020204" pitchFamily="34" charset="0"/>
              </a:rPr>
              <a:t> </a:t>
            </a:r>
          </a:p>
          <a:p>
            <a:pPr marL="339725" indent="-339725"/>
            <a:r>
              <a:rPr lang="en-US" sz="1800" dirty="0">
                <a:solidFill>
                  <a:schemeClr val="tx1"/>
                </a:solidFill>
                <a:latin typeface="Arial" panose="020B0604020202020204" pitchFamily="34" charset="0"/>
                <a:cs typeface="Arial" panose="020B0604020202020204" pitchFamily="34" charset="0"/>
              </a:rPr>
              <a:t>2. </a:t>
            </a:r>
            <a:r>
              <a:rPr lang="en-US" sz="1800" dirty="0" smtClean="0">
                <a:solidFill>
                  <a:schemeClr val="tx1"/>
                </a:solidFill>
                <a:latin typeface="Arial" panose="020B0604020202020204" pitchFamily="34" charset="0"/>
                <a:cs typeface="Arial" panose="020B0604020202020204" pitchFamily="34" charset="0"/>
              </a:rPr>
              <a:t>	In </a:t>
            </a:r>
            <a:r>
              <a:rPr lang="en-US" sz="1800" dirty="0">
                <a:solidFill>
                  <a:schemeClr val="tx1"/>
                </a:solidFill>
                <a:latin typeface="Arial" panose="020B0604020202020204" pitchFamily="34" charset="0"/>
                <a:cs typeface="Arial" panose="020B0604020202020204" pitchFamily="34" charset="0"/>
              </a:rPr>
              <a:t>partnership with OMB, assist in the coordination of the conception, development, and harmonization of policies having similar purposes across research agencies</a:t>
            </a:r>
          </a:p>
          <a:p>
            <a:pPr marL="339725" indent="-339725"/>
            <a:r>
              <a:rPr lang="en-US" sz="1800" dirty="0">
                <a:solidFill>
                  <a:schemeClr val="tx1"/>
                </a:solidFill>
                <a:latin typeface="Arial" panose="020B0604020202020204" pitchFamily="34" charset="0"/>
                <a:cs typeface="Arial" panose="020B0604020202020204" pitchFamily="34" charset="0"/>
              </a:rPr>
              <a:t> </a:t>
            </a:r>
          </a:p>
          <a:p>
            <a:pPr marL="339725" indent="-339725"/>
            <a:r>
              <a:rPr lang="en-US" sz="1800" dirty="0">
                <a:solidFill>
                  <a:schemeClr val="tx1"/>
                </a:solidFill>
                <a:latin typeface="Arial" panose="020B0604020202020204" pitchFamily="34" charset="0"/>
                <a:cs typeface="Arial" panose="020B0604020202020204" pitchFamily="34" charset="0"/>
              </a:rPr>
              <a:t>3. </a:t>
            </a:r>
            <a:r>
              <a:rPr lang="en-US" sz="1800" dirty="0" smtClean="0">
                <a:solidFill>
                  <a:schemeClr val="tx1"/>
                </a:solidFill>
                <a:latin typeface="Arial" panose="020B0604020202020204" pitchFamily="34" charset="0"/>
                <a:cs typeface="Arial" panose="020B0604020202020204" pitchFamily="34" charset="0"/>
              </a:rPr>
              <a:t>	Ensure </a:t>
            </a:r>
            <a:r>
              <a:rPr lang="en-US" sz="1800" dirty="0">
                <a:solidFill>
                  <a:schemeClr val="tx1"/>
                </a:solidFill>
                <a:latin typeface="Arial" panose="020B0604020202020204" pitchFamily="34" charset="0"/>
                <a:cs typeface="Arial" panose="020B0604020202020204" pitchFamily="34" charset="0"/>
              </a:rPr>
              <a:t>input from the RPB and the research community is considered in the development of all policy mechanisms affecting research, </a:t>
            </a:r>
            <a:r>
              <a:rPr lang="en-US" sz="1800" dirty="0" err="1">
                <a:solidFill>
                  <a:schemeClr val="tx1"/>
                </a:solidFill>
                <a:latin typeface="Arial" panose="020B0604020202020204" pitchFamily="34" charset="0"/>
                <a:cs typeface="Arial" panose="020B0604020202020204" pitchFamily="34" charset="0"/>
              </a:rPr>
              <a:t>i</a:t>
            </a:r>
            <a:r>
              <a:rPr lang="en-US" sz="1800" dirty="0">
                <a:solidFill>
                  <a:schemeClr val="tx1"/>
                </a:solidFill>
                <a:latin typeface="Arial" panose="020B0604020202020204" pitchFamily="34" charset="0"/>
                <a:cs typeface="Arial" panose="020B0604020202020204" pitchFamily="34" charset="0"/>
              </a:rPr>
              <a:t>. e., regulation, agency policy application and report formats, etc.</a:t>
            </a:r>
          </a:p>
          <a:p>
            <a:endParaRPr lang="en-US" sz="18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35</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26839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0709" y="459174"/>
            <a:ext cx="7445828" cy="611982"/>
          </a:xfrm>
        </p:spPr>
        <p:txBody>
          <a:bodyPr/>
          <a:lstStyle/>
          <a:p>
            <a:r>
              <a:rPr lang="en-US" sz="2400" b="1" u="sng" dirty="0">
                <a:latin typeface="Arial" panose="020B0604020202020204" pitchFamily="34" charset="0"/>
                <a:cs typeface="Arial" panose="020B0604020202020204" pitchFamily="34" charset="0"/>
              </a:rPr>
              <a:t>Principles to Guide the Regulatory </a:t>
            </a:r>
            <a:r>
              <a:rPr lang="en-US" sz="2400" b="1" u="sng" dirty="0" smtClean="0">
                <a:latin typeface="Arial" panose="020B0604020202020204" pitchFamily="34" charset="0"/>
                <a:cs typeface="Arial" panose="020B0604020202020204" pitchFamily="34" charset="0"/>
              </a:rPr>
              <a:t>Framework</a:t>
            </a:r>
            <a:endParaRPr lang="en-US" sz="4000" u="sng" dirty="0"/>
          </a:p>
        </p:txBody>
      </p:sp>
      <p:sp>
        <p:nvSpPr>
          <p:cNvPr id="3" name="TextBox 2"/>
          <p:cNvSpPr txBox="1"/>
          <p:nvPr/>
        </p:nvSpPr>
        <p:spPr>
          <a:xfrm>
            <a:off x="770709" y="1596245"/>
            <a:ext cx="7641771" cy="3416320"/>
          </a:xfrm>
          <a:prstGeom prst="rect">
            <a:avLst/>
          </a:prstGeom>
          <a:noFill/>
        </p:spPr>
        <p:txBody>
          <a:bodyPr wrap="square" rtlCol="0">
            <a:spAutoFit/>
          </a:bodyPr>
          <a:lstStyle/>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Regulations </a:t>
            </a:r>
            <a:r>
              <a:rPr lang="en-US" sz="1800" dirty="0">
                <a:solidFill>
                  <a:schemeClr val="tx1"/>
                </a:solidFill>
                <a:latin typeface="Arial" panose="020B0604020202020204" pitchFamily="34" charset="0"/>
                <a:cs typeface="Arial" panose="020B0604020202020204" pitchFamily="34" charset="0"/>
              </a:rPr>
              <a:t>should reflect the shared commitment of academic research institutions and Federal agencies to the effective and efficient conduct of research and maintenance of research integrity</a:t>
            </a:r>
          </a:p>
          <a:p>
            <a:pPr marL="342900" indent="-342900"/>
            <a:r>
              <a:rPr lang="en-US" sz="1800" dirty="0">
                <a:solidFill>
                  <a:schemeClr val="tx1"/>
                </a:solidFill>
                <a:latin typeface="Arial" panose="020B0604020202020204" pitchFamily="34" charset="0"/>
                <a:cs typeface="Arial" panose="020B0604020202020204" pitchFamily="34" charset="0"/>
              </a:rPr>
              <a:t> </a:t>
            </a:r>
          </a:p>
          <a:p>
            <a:pPr marL="342900" indent="-342900"/>
            <a:r>
              <a:rPr lang="en-US" sz="1800" dirty="0">
                <a:solidFill>
                  <a:schemeClr val="tx1"/>
                </a:solidFill>
                <a:latin typeface="Arial" panose="020B0604020202020204" pitchFamily="34" charset="0"/>
                <a:cs typeface="Arial" panose="020B0604020202020204" pitchFamily="34" charset="0"/>
              </a:rPr>
              <a:t>2. </a:t>
            </a:r>
            <a:r>
              <a:rPr lang="en-US" sz="1800" dirty="0" smtClean="0">
                <a:solidFill>
                  <a:schemeClr val="tx1"/>
                </a:solidFill>
                <a:latin typeface="Arial" panose="020B0604020202020204" pitchFamily="34" charset="0"/>
                <a:cs typeface="Arial" panose="020B0604020202020204" pitchFamily="34" charset="0"/>
              </a:rPr>
              <a:t>	Regulations </a:t>
            </a:r>
            <a:r>
              <a:rPr lang="en-US" sz="1800" dirty="0">
                <a:solidFill>
                  <a:schemeClr val="tx1"/>
                </a:solidFill>
                <a:latin typeface="Arial" panose="020B0604020202020204" pitchFamily="34" charset="0"/>
                <a:cs typeface="Arial" panose="020B0604020202020204" pitchFamily="34" charset="0"/>
              </a:rPr>
              <a:t>should be harmonized across Federal research agencies</a:t>
            </a:r>
          </a:p>
          <a:p>
            <a:pPr marL="342900" indent="-342900"/>
            <a:r>
              <a:rPr lang="en-US" sz="1800" dirty="0">
                <a:solidFill>
                  <a:schemeClr val="tx1"/>
                </a:solidFill>
                <a:latin typeface="Arial" panose="020B0604020202020204" pitchFamily="34" charset="0"/>
                <a:cs typeface="Arial" panose="020B0604020202020204" pitchFamily="34" charset="0"/>
              </a:rPr>
              <a:t> </a:t>
            </a:r>
          </a:p>
          <a:p>
            <a:pPr marL="342900" indent="-342900"/>
            <a:r>
              <a:rPr lang="en-US" sz="1800" dirty="0">
                <a:solidFill>
                  <a:schemeClr val="tx1"/>
                </a:solidFill>
                <a:latin typeface="Arial" panose="020B0604020202020204" pitchFamily="34" charset="0"/>
                <a:cs typeface="Arial" panose="020B0604020202020204" pitchFamily="34" charset="0"/>
              </a:rPr>
              <a:t>3. </a:t>
            </a:r>
            <a:r>
              <a:rPr lang="en-US" sz="1800" dirty="0" smtClean="0">
                <a:solidFill>
                  <a:schemeClr val="tx1"/>
                </a:solidFill>
                <a:latin typeface="Arial" panose="020B0604020202020204" pitchFamily="34" charset="0"/>
                <a:cs typeface="Arial" panose="020B0604020202020204" pitchFamily="34" charset="0"/>
              </a:rPr>
              <a:t>	Regulations </a:t>
            </a:r>
            <a:r>
              <a:rPr lang="en-US" sz="1800" dirty="0">
                <a:solidFill>
                  <a:schemeClr val="tx1"/>
                </a:solidFill>
                <a:latin typeface="Arial" panose="020B0604020202020204" pitchFamily="34" charset="0"/>
                <a:cs typeface="Arial" panose="020B0604020202020204" pitchFamily="34" charset="0"/>
              </a:rPr>
              <a:t>should be written with the input of the RPB (and research institutions)</a:t>
            </a:r>
          </a:p>
          <a:p>
            <a:pPr marL="342900" indent="-342900"/>
            <a:r>
              <a:rPr lang="en-US" sz="1800" dirty="0">
                <a:solidFill>
                  <a:schemeClr val="tx1"/>
                </a:solidFill>
                <a:latin typeface="Arial" panose="020B0604020202020204" pitchFamily="34" charset="0"/>
                <a:cs typeface="Arial" panose="020B0604020202020204" pitchFamily="34" charset="0"/>
              </a:rPr>
              <a:t> </a:t>
            </a:r>
          </a:p>
          <a:p>
            <a:pPr marL="342900" indent="-342900"/>
            <a:r>
              <a:rPr lang="en-US" sz="1800" dirty="0">
                <a:solidFill>
                  <a:schemeClr val="tx1"/>
                </a:solidFill>
                <a:latin typeface="Arial" panose="020B0604020202020204" pitchFamily="34" charset="0"/>
                <a:cs typeface="Arial" panose="020B0604020202020204" pitchFamily="34" charset="0"/>
              </a:rPr>
              <a:t>4. </a:t>
            </a:r>
            <a:r>
              <a:rPr lang="en-US" sz="1800" dirty="0" smtClean="0">
                <a:solidFill>
                  <a:schemeClr val="tx1"/>
                </a:solidFill>
                <a:latin typeface="Arial" panose="020B0604020202020204" pitchFamily="34" charset="0"/>
                <a:cs typeface="Arial" panose="020B0604020202020204" pitchFamily="34" charset="0"/>
              </a:rPr>
              <a:t>	Regulations </a:t>
            </a:r>
            <a:r>
              <a:rPr lang="en-US" sz="1800" dirty="0">
                <a:solidFill>
                  <a:schemeClr val="tx1"/>
                </a:solidFill>
                <a:latin typeface="Arial" panose="020B0604020202020204" pitchFamily="34" charset="0"/>
                <a:cs typeface="Arial" panose="020B0604020202020204" pitchFamily="34" charset="0"/>
              </a:rPr>
              <a:t>and enforcement should take into account the risk of malfeasance and the overall cost of compliance</a:t>
            </a:r>
          </a:p>
          <a:p>
            <a:endParaRPr lang="en-US" sz="18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36</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26139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91" y="431267"/>
            <a:ext cx="8894618" cy="454336"/>
          </a:xfrm>
        </p:spPr>
        <p:txBody>
          <a:bodyPr/>
          <a:lstStyle/>
          <a:p>
            <a:r>
              <a:rPr lang="en-US" sz="2000" u="sng" dirty="0" smtClean="0">
                <a:latin typeface="Arial" panose="020B0604020202020204" pitchFamily="34" charset="0"/>
                <a:cs typeface="Arial" panose="020B0604020202020204" pitchFamily="34" charset="0"/>
              </a:rPr>
              <a:t>Schematic </a:t>
            </a:r>
            <a:r>
              <a:rPr lang="en-US" sz="2000" u="sng" dirty="0">
                <a:latin typeface="Arial" panose="020B0604020202020204" pitchFamily="34" charset="0"/>
                <a:cs typeface="Arial" panose="020B0604020202020204" pitchFamily="34" charset="0"/>
              </a:rPr>
              <a:t>Representation of Relationships in a New Regulatory Framework</a:t>
            </a:r>
            <a:br>
              <a:rPr lang="en-US" sz="2000" u="sng" dirty="0">
                <a:latin typeface="Arial" panose="020B0604020202020204" pitchFamily="34" charset="0"/>
                <a:cs typeface="Arial" panose="020B0604020202020204" pitchFamily="34" charset="0"/>
              </a:rPr>
            </a:br>
            <a:endParaRPr lang="en-US" sz="2000" u="sng"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7246" y="1226127"/>
            <a:ext cx="6573981" cy="3697865"/>
          </a:xfrm>
          <a:prstGeom prst="rect">
            <a:avLst/>
          </a:prstGeom>
        </p:spPr>
      </p:pic>
      <p:sp>
        <p:nvSpPr>
          <p:cNvPr id="4" name="TextBox 3"/>
          <p:cNvSpPr txBox="1"/>
          <p:nvPr/>
        </p:nvSpPr>
        <p:spPr>
          <a:xfrm>
            <a:off x="8660674" y="6396994"/>
            <a:ext cx="362494"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37</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83315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352" y="1987528"/>
            <a:ext cx="8229600" cy="1143000"/>
          </a:xfrm>
        </p:spPr>
        <p:txBody>
          <a:bodyPr/>
          <a:lstStyle/>
          <a:p>
            <a:r>
              <a:rPr lang="en-US" b="1" dirty="0" smtClean="0">
                <a:latin typeface="Arial" panose="020B0604020202020204" pitchFamily="34" charset="0"/>
                <a:cs typeface="Arial" panose="020B0604020202020204" pitchFamily="34" charset="0"/>
              </a:rPr>
              <a:t>Questions &amp; Comments</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9575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24" y="324982"/>
            <a:ext cx="8229600" cy="599809"/>
          </a:xfrm>
        </p:spPr>
        <p:txBody>
          <a:bodyPr/>
          <a:lstStyle/>
          <a:p>
            <a:r>
              <a:rPr lang="en-US" sz="2800" b="1" dirty="0" smtClean="0">
                <a:latin typeface="Arial" panose="020B0604020202020204" pitchFamily="34" charset="0"/>
                <a:cs typeface="Arial" panose="020B0604020202020204" pitchFamily="34" charset="0"/>
              </a:rPr>
              <a:t>Charge to the Committee</a:t>
            </a:r>
            <a:r>
              <a:rPr lang="en-US" sz="2800" b="1" dirty="0"/>
              <a:t/>
            </a:r>
            <a:br>
              <a:rPr lang="en-US" sz="2800" b="1" dirty="0"/>
            </a:br>
            <a:endParaRPr lang="en-US" sz="2800" b="1" dirty="0"/>
          </a:p>
        </p:txBody>
      </p:sp>
      <p:sp>
        <p:nvSpPr>
          <p:cNvPr id="3" name="TextBox 2"/>
          <p:cNvSpPr txBox="1"/>
          <p:nvPr/>
        </p:nvSpPr>
        <p:spPr>
          <a:xfrm>
            <a:off x="561109" y="1163782"/>
            <a:ext cx="7886700" cy="3447098"/>
          </a:xfrm>
          <a:prstGeom prst="rect">
            <a:avLst/>
          </a:prstGeom>
          <a:noFill/>
        </p:spPr>
        <p:txBody>
          <a:bodyPr wrap="square" rtlCol="0">
            <a:spAutoFit/>
          </a:bodyPr>
          <a:lstStyle/>
          <a:p>
            <a:r>
              <a:rPr lang="en-US" sz="1800" dirty="0" smtClean="0">
                <a:solidFill>
                  <a:schemeClr val="tx1"/>
                </a:solidFill>
                <a:latin typeface="Arial" panose="020B0604020202020204" pitchFamily="34" charset="0"/>
                <a:cs typeface="Arial" panose="020B0604020202020204" pitchFamily="34" charset="0"/>
              </a:rPr>
              <a:t>The committee will conduct </a:t>
            </a:r>
            <a:r>
              <a:rPr lang="en-US" sz="1800" dirty="0">
                <a:solidFill>
                  <a:schemeClr val="tx1"/>
                </a:solidFill>
                <a:latin typeface="Arial" panose="020B0604020202020204" pitchFamily="34" charset="0"/>
                <a:cs typeface="Arial" panose="020B0604020202020204" pitchFamily="34" charset="0"/>
              </a:rPr>
              <a:t>a study of Federal regulations and reporting requirements with specific attention to those directed at research universities. In conducting its </a:t>
            </a:r>
            <a:r>
              <a:rPr lang="en-US" sz="1800" dirty="0" smtClean="0">
                <a:solidFill>
                  <a:schemeClr val="tx1"/>
                </a:solidFill>
                <a:latin typeface="Arial" panose="020B0604020202020204" pitchFamily="34" charset="0"/>
                <a:cs typeface="Arial" panose="020B0604020202020204" pitchFamily="34" charset="0"/>
              </a:rPr>
              <a:t>analyses, </a:t>
            </a:r>
            <a:r>
              <a:rPr lang="en-US" sz="1800" dirty="0">
                <a:solidFill>
                  <a:schemeClr val="tx1"/>
                </a:solidFill>
                <a:latin typeface="Arial" panose="020B0604020202020204" pitchFamily="34" charset="0"/>
                <a:cs typeface="Arial" panose="020B0604020202020204" pitchFamily="34" charset="0"/>
              </a:rPr>
              <a:t>the committee will be aware </a:t>
            </a:r>
            <a:r>
              <a:rPr lang="en-US" sz="1800" dirty="0" smtClean="0">
                <a:solidFill>
                  <a:schemeClr val="tx1"/>
                </a:solidFill>
                <a:latin typeface="Arial" panose="020B0604020202020204" pitchFamily="34" charset="0"/>
                <a:cs typeface="Arial" panose="020B0604020202020204" pitchFamily="34" charset="0"/>
              </a:rPr>
              <a:t>of:</a:t>
            </a:r>
          </a:p>
          <a:p>
            <a:endParaRPr lang="en-US" sz="1800" dirty="0" smtClean="0">
              <a:solidFill>
                <a:schemeClr val="tx1"/>
              </a:solidFill>
              <a:latin typeface="Arial" panose="020B0604020202020204" pitchFamily="34" charset="0"/>
              <a:cs typeface="Arial" panose="020B0604020202020204" pitchFamily="34" charset="0"/>
            </a:endParaRPr>
          </a:p>
          <a:p>
            <a:pPr marL="457200" indent="-457200">
              <a:buAutoNum type="alphaLcParenBoth"/>
            </a:pPr>
            <a:r>
              <a:rPr lang="en-US" sz="1800" dirty="0" smtClean="0">
                <a:solidFill>
                  <a:schemeClr val="tx1"/>
                </a:solidFill>
                <a:latin typeface="Arial" panose="020B0604020202020204" pitchFamily="34" charset="0"/>
                <a:cs typeface="Arial" panose="020B0604020202020204" pitchFamily="34" charset="0"/>
              </a:rPr>
              <a:t>the </a:t>
            </a:r>
            <a:r>
              <a:rPr lang="en-US" sz="1800" dirty="0">
                <a:solidFill>
                  <a:schemeClr val="tx1"/>
                </a:solidFill>
                <a:latin typeface="Arial" panose="020B0604020202020204" pitchFamily="34" charset="0"/>
                <a:cs typeface="Arial" panose="020B0604020202020204" pitchFamily="34" charset="0"/>
              </a:rPr>
              <a:t>context and intended benefits and circumstances under which a particular regulation was issued and may have evolved, and </a:t>
            </a:r>
            <a:endParaRPr lang="en-US" sz="1800" dirty="0" smtClean="0">
              <a:solidFill>
                <a:schemeClr val="tx1"/>
              </a:solidFill>
              <a:latin typeface="Arial" panose="020B0604020202020204" pitchFamily="34" charset="0"/>
              <a:cs typeface="Arial" panose="020B0604020202020204" pitchFamily="34" charset="0"/>
            </a:endParaRPr>
          </a:p>
          <a:p>
            <a:pPr marL="457200" indent="-457200">
              <a:buAutoNum type="alphaLcParenBoth"/>
            </a:pPr>
            <a:r>
              <a:rPr lang="en-US" sz="1800" dirty="0" smtClean="0">
                <a:solidFill>
                  <a:schemeClr val="tx1"/>
                </a:solidFill>
                <a:latin typeface="Arial" panose="020B0604020202020204" pitchFamily="34" charset="0"/>
                <a:cs typeface="Arial" panose="020B0604020202020204" pitchFamily="34" charset="0"/>
              </a:rPr>
              <a:t>whether </a:t>
            </a:r>
            <a:r>
              <a:rPr lang="en-US" sz="1800" dirty="0">
                <a:solidFill>
                  <a:schemeClr val="tx1"/>
                </a:solidFill>
                <a:latin typeface="Arial" panose="020B0604020202020204" pitchFamily="34" charset="0"/>
                <a:cs typeface="Arial" panose="020B0604020202020204" pitchFamily="34" charset="0"/>
              </a:rPr>
              <a:t>those contexts or circumstances still remain of public concern. </a:t>
            </a:r>
            <a:endParaRPr lang="en-US" sz="1800" dirty="0" smtClean="0">
              <a:solidFill>
                <a:schemeClr val="tx1"/>
              </a:solidFill>
              <a:latin typeface="Arial" panose="020B0604020202020204" pitchFamily="34" charset="0"/>
              <a:cs typeface="Arial" panose="020B0604020202020204" pitchFamily="34" charset="0"/>
            </a:endParaRPr>
          </a:p>
          <a:p>
            <a:pPr marL="457200" indent="-457200">
              <a:buAutoNum type="alphaLcParenBoth"/>
            </a:pPr>
            <a:endParaRPr lang="en-US" sz="1800" dirty="0" smtClean="0">
              <a:solidFill>
                <a:schemeClr val="tx1"/>
              </a:solidFill>
              <a:latin typeface="Arial" panose="020B0604020202020204" pitchFamily="34" charset="0"/>
              <a:cs typeface="Arial" panose="020B0604020202020204" pitchFamily="34" charset="0"/>
            </a:endParaRPr>
          </a:p>
          <a:p>
            <a:r>
              <a:rPr lang="en-US" sz="1800" dirty="0" smtClean="0">
                <a:solidFill>
                  <a:schemeClr val="tx1"/>
                </a:solidFill>
                <a:latin typeface="Arial" panose="020B0604020202020204" pitchFamily="34" charset="0"/>
                <a:cs typeface="Arial" panose="020B0604020202020204" pitchFamily="34" charset="0"/>
              </a:rPr>
              <a:t>The </a:t>
            </a:r>
            <a:r>
              <a:rPr lang="en-US" sz="1800" dirty="0">
                <a:solidFill>
                  <a:schemeClr val="tx1"/>
                </a:solidFill>
                <a:latin typeface="Arial" panose="020B0604020202020204" pitchFamily="34" charset="0"/>
                <a:cs typeface="Arial" panose="020B0604020202020204" pitchFamily="34" charset="0"/>
              </a:rPr>
              <a:t>committee will develop a new framework for Federal regulation of research universities in the 21st century that addresses the needs of Congress, Federal agencies, and the broader public while advancing to the maximum extent feasible the missions of research </a:t>
            </a:r>
            <a:r>
              <a:rPr lang="en-US" sz="1800" dirty="0" smtClean="0">
                <a:solidFill>
                  <a:schemeClr val="tx1"/>
                </a:solidFill>
                <a:latin typeface="Arial" panose="020B0604020202020204" pitchFamily="34" charset="0"/>
                <a:cs typeface="Arial" panose="020B0604020202020204" pitchFamily="34" charset="0"/>
              </a:rPr>
              <a:t>universities</a:t>
            </a:r>
            <a:r>
              <a:rPr lang="en-US" sz="2000" dirty="0" smtClean="0">
                <a:solidFill>
                  <a:schemeClr val="tx1"/>
                </a:solidFill>
                <a:latin typeface="Arial" panose="020B0604020202020204" pitchFamily="34" charset="0"/>
                <a:cs typeface="Arial" panose="020B0604020202020204" pitchFamily="34" charset="0"/>
              </a:rPr>
              <a:t>.</a:t>
            </a:r>
            <a:endParaRPr lang="en-US" sz="20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4</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6180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1109" y="810491"/>
            <a:ext cx="7886700" cy="3724096"/>
          </a:xfrm>
          <a:prstGeom prst="rect">
            <a:avLst/>
          </a:prstGeom>
          <a:noFill/>
        </p:spPr>
        <p:txBody>
          <a:bodyPr wrap="square" rtlCol="0">
            <a:spAutoFit/>
          </a:bodyPr>
          <a:lstStyle/>
          <a:p>
            <a:r>
              <a:rPr lang="en-US" sz="1800" dirty="0" smtClean="0">
                <a:solidFill>
                  <a:schemeClr val="tx1"/>
                </a:solidFill>
                <a:latin typeface="Arial" panose="020B0604020202020204" pitchFamily="34" charset="0"/>
                <a:cs typeface="Arial" panose="020B0604020202020204" pitchFamily="34" charset="0"/>
              </a:rPr>
              <a:t>Specifically, the committee will:</a:t>
            </a:r>
          </a:p>
          <a:p>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Identify by research agency and statutory authority the Federal regulations with significant impact, and the reporting requirements with which research universities must comply;</a:t>
            </a:r>
          </a:p>
          <a:p>
            <a:pPr marL="342900" indent="-342900">
              <a:buFont typeface="+mj-lt"/>
              <a:buAutoNum type="arabicPeriod"/>
            </a:pPr>
            <a:endParaRPr lang="en-US" sz="1800"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Work with research universities and associations to gather and review information on personnel time and costs of compliance with Federal regulations and reporting requirements;</a:t>
            </a:r>
          </a:p>
          <a:p>
            <a:pPr marL="342900" indent="-342900">
              <a:buFont typeface="+mj-lt"/>
              <a:buAutoNum type="arabicPeriod"/>
            </a:pPr>
            <a:endParaRPr lang="en-US" sz="1800"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chemeClr val="tx1"/>
                </a:solidFill>
                <a:latin typeface="Arial" panose="020B0604020202020204" pitchFamily="34" charset="0"/>
                <a:cs typeface="Arial" panose="020B0604020202020204" pitchFamily="34" charset="0"/>
              </a:rPr>
              <a:t>Work with research universities and associations to gather and review information on methodologies for most efficiently and effectively estimating time, costs and resulting benefits;</a:t>
            </a:r>
            <a:endParaRPr lang="en-US" sz="18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912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1109" y="966355"/>
            <a:ext cx="7886700" cy="2862322"/>
          </a:xfrm>
          <a:prstGeom prst="rect">
            <a:avLst/>
          </a:prstGeom>
          <a:noFill/>
        </p:spPr>
        <p:txBody>
          <a:bodyPr wrap="square" rtlCol="0">
            <a:spAutoFit/>
          </a:bodyPr>
          <a:lstStyle/>
          <a:p>
            <a:pPr marL="342900" indent="-342900">
              <a:buFont typeface="+mj-lt"/>
              <a:buAutoNum type="arabicPeriod" startAt="4"/>
            </a:pPr>
            <a:r>
              <a:rPr lang="en-US" sz="1800" dirty="0" smtClean="0">
                <a:solidFill>
                  <a:schemeClr val="tx1"/>
                </a:solidFill>
                <a:latin typeface="Arial" panose="020B0604020202020204" pitchFamily="34" charset="0"/>
                <a:cs typeface="Arial" panose="020B0604020202020204" pitchFamily="34" charset="0"/>
              </a:rPr>
              <a:t>Work </a:t>
            </a:r>
            <a:r>
              <a:rPr lang="en-US" sz="1800" dirty="0">
                <a:solidFill>
                  <a:schemeClr val="tx1"/>
                </a:solidFill>
                <a:latin typeface="Arial" panose="020B0604020202020204" pitchFamily="34" charset="0"/>
                <a:cs typeface="Arial" panose="020B0604020202020204" pitchFamily="34" charset="0"/>
              </a:rPr>
              <a:t>with federal research agencies to identify regulations and requirements with significant impact that the committee should review;</a:t>
            </a:r>
          </a:p>
          <a:p>
            <a:pPr marL="342900" indent="-342900">
              <a:buFont typeface="+mj-lt"/>
              <a:buAutoNum type="arabicPeriod" startAt="4"/>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4"/>
            </a:pPr>
            <a:r>
              <a:rPr lang="en-US" sz="1800" dirty="0" smtClean="0">
                <a:solidFill>
                  <a:schemeClr val="tx1"/>
                </a:solidFill>
                <a:latin typeface="Arial" panose="020B0604020202020204" pitchFamily="34" charset="0"/>
                <a:cs typeface="Arial" panose="020B0604020202020204" pitchFamily="34" charset="0"/>
              </a:rPr>
              <a:t>Work </a:t>
            </a:r>
            <a:r>
              <a:rPr lang="en-US" sz="1800" dirty="0">
                <a:solidFill>
                  <a:schemeClr val="tx1"/>
                </a:solidFill>
                <a:latin typeface="Arial" panose="020B0604020202020204" pitchFamily="34" charset="0"/>
                <a:cs typeface="Arial" panose="020B0604020202020204" pitchFamily="34" charset="0"/>
              </a:rPr>
              <a:t>with professional staff of congressional committees with jurisdictional responsibility for regulatory oversight and research funding;</a:t>
            </a:r>
          </a:p>
          <a:p>
            <a:pPr marL="342900" indent="-342900">
              <a:buFont typeface="+mj-lt"/>
              <a:buAutoNum type="arabicPeriod" startAt="4"/>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4"/>
            </a:pPr>
            <a:r>
              <a:rPr lang="en-US" sz="1800" dirty="0" smtClean="0">
                <a:solidFill>
                  <a:schemeClr val="tx1"/>
                </a:solidFill>
                <a:latin typeface="Arial" panose="020B0604020202020204" pitchFamily="34" charset="0"/>
                <a:cs typeface="Arial" panose="020B0604020202020204" pitchFamily="34" charset="0"/>
              </a:rPr>
              <a:t>Work </a:t>
            </a:r>
            <a:r>
              <a:rPr lang="en-US" sz="1800" dirty="0">
                <a:solidFill>
                  <a:schemeClr val="tx1"/>
                </a:solidFill>
                <a:latin typeface="Arial" panose="020B0604020202020204" pitchFamily="34" charset="0"/>
                <a:cs typeface="Arial" panose="020B0604020202020204" pitchFamily="34" charset="0"/>
              </a:rPr>
              <a:t>with the stakeholders such as the Federal Demonstration Partnership to demonstrate methodologies for estimating the personnel time and costs of compliance for a subset of regulations and reporting requirements specific to research universities;</a:t>
            </a: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6</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9123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1109" y="1163782"/>
            <a:ext cx="7886700" cy="2862322"/>
          </a:xfrm>
          <a:prstGeom prst="rect">
            <a:avLst/>
          </a:prstGeom>
          <a:noFill/>
        </p:spPr>
        <p:txBody>
          <a:bodyPr wrap="square" rtlCol="0">
            <a:spAutoFit/>
          </a:bodyPr>
          <a:lstStyle/>
          <a:p>
            <a:pPr marL="342900" indent="-342900">
              <a:buFont typeface="+mj-lt"/>
              <a:buAutoNum type="arabicPeriod" startAt="7"/>
            </a:pPr>
            <a:r>
              <a:rPr lang="en-US" sz="1800" dirty="0" smtClean="0">
                <a:solidFill>
                  <a:schemeClr val="tx1"/>
                </a:solidFill>
                <a:latin typeface="Arial" panose="020B0604020202020204" pitchFamily="34" charset="0"/>
                <a:cs typeface="Arial" panose="020B0604020202020204" pitchFamily="34" charset="0"/>
              </a:rPr>
              <a:t>Develop </a:t>
            </a:r>
            <a:r>
              <a:rPr lang="en-US" sz="1800" dirty="0">
                <a:solidFill>
                  <a:schemeClr val="tx1"/>
                </a:solidFill>
                <a:latin typeface="Arial" panose="020B0604020202020204" pitchFamily="34" charset="0"/>
                <a:cs typeface="Arial" panose="020B0604020202020204" pitchFamily="34" charset="0"/>
              </a:rPr>
              <a:t>a framework and supporting principles for the Federal regulation of research universities in the 21st century, taking into account: (a) the purposes, costs, benefits, and reporting requirements of regulation, (b) the processes used to promulgate regulations and reporting requirements, (c) the roles of Congress, Offices of Inspectors General and Federal agencies, including the Office of Science and Technology Policy and the Office of Management and Budget, and (d) the missions of research universities;</a:t>
            </a:r>
          </a:p>
          <a:p>
            <a:pPr marL="342900" indent="-342900">
              <a:buFont typeface="+mj-lt"/>
              <a:buAutoNum type="arabicPeriod" startAt="7"/>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7"/>
            </a:pPr>
            <a:r>
              <a:rPr lang="en-US" sz="1800" dirty="0" smtClean="0">
                <a:solidFill>
                  <a:schemeClr val="tx1"/>
                </a:solidFill>
                <a:latin typeface="Arial" panose="020B0604020202020204" pitchFamily="34" charset="0"/>
                <a:cs typeface="Arial" panose="020B0604020202020204" pitchFamily="34" charset="0"/>
              </a:rPr>
              <a:t>Recommend </a:t>
            </a:r>
            <a:r>
              <a:rPr lang="en-US" sz="1800" dirty="0">
                <a:solidFill>
                  <a:schemeClr val="tx1"/>
                </a:solidFill>
                <a:latin typeface="Arial" panose="020B0604020202020204" pitchFamily="34" charset="0"/>
                <a:cs typeface="Arial" panose="020B0604020202020204" pitchFamily="34" charset="0"/>
              </a:rPr>
              <a:t>steps needed to implement the framework;</a:t>
            </a: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7</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3953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1109" y="1278082"/>
            <a:ext cx="7886700" cy="2585323"/>
          </a:xfrm>
          <a:prstGeom prst="rect">
            <a:avLst/>
          </a:prstGeom>
          <a:noFill/>
        </p:spPr>
        <p:txBody>
          <a:bodyPr wrap="square" rtlCol="0">
            <a:spAutoFit/>
          </a:bodyPr>
          <a:lstStyle/>
          <a:p>
            <a:pPr marL="342900" indent="-342900">
              <a:buFont typeface="+mj-lt"/>
              <a:buAutoNum type="arabicPeriod" startAt="9"/>
            </a:pPr>
            <a:r>
              <a:rPr lang="en-US" sz="1800" dirty="0" smtClean="0">
                <a:solidFill>
                  <a:schemeClr val="tx1"/>
                </a:solidFill>
                <a:latin typeface="Arial" panose="020B0604020202020204" pitchFamily="34" charset="0"/>
                <a:cs typeface="Arial" panose="020B0604020202020204" pitchFamily="34" charset="0"/>
              </a:rPr>
              <a:t>Assess </a:t>
            </a:r>
            <a:r>
              <a:rPr lang="en-US" sz="1800" dirty="0">
                <a:solidFill>
                  <a:schemeClr val="tx1"/>
                </a:solidFill>
                <a:latin typeface="Arial" panose="020B0604020202020204" pitchFamily="34" charset="0"/>
                <a:cs typeface="Arial" panose="020B0604020202020204" pitchFamily="34" charset="0"/>
              </a:rPr>
              <a:t>how a subset of regulations and reporting requirements fit within the framework, and offer suggestions for evaluating those regulations and reporting requirements that are outdated or redundant, or where compliance burdens have become disproportionate with expected benefits; and</a:t>
            </a:r>
          </a:p>
          <a:p>
            <a:pPr marL="342900" indent="-342900">
              <a:buFont typeface="+mj-lt"/>
              <a:buAutoNum type="arabicPeriod" startAt="9"/>
            </a:pPr>
            <a:endParaRPr lang="en-US" sz="1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startAt="9"/>
            </a:pPr>
            <a:r>
              <a:rPr lang="en-US" sz="1800" dirty="0" smtClean="0">
                <a:solidFill>
                  <a:schemeClr val="tx1"/>
                </a:solidFill>
                <a:latin typeface="Arial" panose="020B0604020202020204" pitchFamily="34" charset="0"/>
                <a:cs typeface="Arial" panose="020B0604020202020204" pitchFamily="34" charset="0"/>
              </a:rPr>
              <a:t>Identify </a:t>
            </a:r>
            <a:r>
              <a:rPr lang="en-US" sz="1800" dirty="0">
                <a:solidFill>
                  <a:schemeClr val="tx1"/>
                </a:solidFill>
                <a:latin typeface="Arial" panose="020B0604020202020204" pitchFamily="34" charset="0"/>
                <a:cs typeface="Arial" panose="020B0604020202020204" pitchFamily="34" charset="0"/>
              </a:rPr>
              <a:t>regulations and reporting requirements that will require additional analysis in order to assess their fit with the framework and to develop improved approaches.</a:t>
            </a:r>
          </a:p>
        </p:txBody>
      </p:sp>
      <p:sp>
        <p:nvSpPr>
          <p:cNvPr id="4" name="TextBox 3"/>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8</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052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70" y="958828"/>
            <a:ext cx="8229600" cy="3675518"/>
          </a:xfrm>
        </p:spPr>
        <p:txBody>
          <a:bodyPr/>
          <a:lstStyle/>
          <a:p>
            <a:pPr algn="l"/>
            <a:r>
              <a:rPr lang="en-US" sz="2000" dirty="0">
                <a:latin typeface="Arial" panose="020B0604020202020204" pitchFamily="34" charset="0"/>
                <a:cs typeface="Arial" panose="020B0604020202020204" pitchFamily="34" charset="0"/>
              </a:rPr>
              <a:t>Although the study was originally planned for 18 months, 3 months after the committee’s first meeting, Senator Lamar Alexander, Chair, Senate Committee on Health, Education, Labor and Pensions, asked the committee to deliver an expedited report by summer’s end, 2015.  </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As Senator Alexander </a:t>
            </a:r>
            <a:r>
              <a:rPr lang="en-US" sz="2000" dirty="0">
                <a:latin typeface="Arial" panose="020B0604020202020204" pitchFamily="34" charset="0"/>
                <a:cs typeface="Arial" panose="020B0604020202020204" pitchFamily="34" charset="0"/>
              </a:rPr>
              <a:t>explained </a:t>
            </a:r>
            <a:r>
              <a:rPr lang="en-US" sz="2000" dirty="0" smtClean="0">
                <a:latin typeface="Arial" panose="020B0604020202020204" pitchFamily="34" charset="0"/>
                <a:cs typeface="Arial" panose="020B0604020202020204" pitchFamily="34" charset="0"/>
              </a:rPr>
              <a:t>to the that </a:t>
            </a:r>
            <a:r>
              <a:rPr lang="en-US" sz="2000" dirty="0">
                <a:latin typeface="Arial" panose="020B0604020202020204" pitchFamily="34" charset="0"/>
                <a:cs typeface="Arial" panose="020B0604020202020204" pitchFamily="34" charset="0"/>
              </a:rPr>
              <a:t>fall 2015 presents a unique opportunity to reconsider, in a bipartisan manner, the regulatory environment governing federally funded research, as Congress will be considering several legislative actions involving higher education, research policy, and medical innovation where it would be appropriate to make changes to the current regulatory structure. </a:t>
            </a:r>
          </a:p>
        </p:txBody>
      </p:sp>
      <p:sp>
        <p:nvSpPr>
          <p:cNvPr id="3" name="TextBox 2"/>
          <p:cNvSpPr txBox="1"/>
          <p:nvPr/>
        </p:nvSpPr>
        <p:spPr>
          <a:xfrm>
            <a:off x="8768442" y="6396994"/>
            <a:ext cx="254726" cy="276999"/>
          </a:xfrm>
          <a:prstGeom prst="rect">
            <a:avLst/>
          </a:prstGeom>
          <a:noFill/>
        </p:spPr>
        <p:txBody>
          <a:bodyPr wrap="square" rtlCol="0">
            <a:spAutoFit/>
          </a:bodyPr>
          <a:lstStyle/>
          <a:p>
            <a:r>
              <a:rPr lang="en-US" sz="1200" dirty="0" smtClean="0">
                <a:solidFill>
                  <a:schemeClr val="tx1"/>
                </a:solidFill>
                <a:latin typeface="Arial" panose="020B0604020202020204" pitchFamily="34" charset="0"/>
                <a:cs typeface="Arial" panose="020B0604020202020204" pitchFamily="34" charset="0"/>
              </a:rPr>
              <a:t>9</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4268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bass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TotalTime>
  <Words>2295</Words>
  <Application>Microsoft Office PowerPoint</Application>
  <PresentationFormat>On-screen Show (4:3)</PresentationFormat>
  <Paragraphs>271</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dbasse 1</vt:lpstr>
      <vt:lpstr>PowerPoint Presentation</vt:lpstr>
      <vt:lpstr>Committee on Federal Research Regulations and Reporting Requirements:  A New Framework for the 21st Century  </vt:lpstr>
      <vt:lpstr>“The Federal Government’s partnership with America’s colleges and universities through a variety of research grant programs remains strong but perhaps not as efficient and beneficial for American taxpayers as it could be. University management of Federal contracts, grants, and other awards requires several layers of reporting to multiple agencies, and the costs of unnecessary duplication within and across colleges and universities can be substantial. Resources that should be going to education and research are thereby diverted to less productive activities. Some of this duplication and inefficiency results from a lack of clear compliance standards, while in other cases the burdens result from accrued legacy requirements and processes that need to be reviewed and updated. Removal of unnecessary reporting burdens could free universities to further focus their resources on vital research and educational missions; to achieve this objective we need your help and engagement.”   </vt:lpstr>
      <vt:lpstr>Charge to the Committee </vt:lpstr>
      <vt:lpstr>PowerPoint Presentation</vt:lpstr>
      <vt:lpstr>PowerPoint Presentation</vt:lpstr>
      <vt:lpstr>PowerPoint Presentation</vt:lpstr>
      <vt:lpstr>PowerPoint Presentation</vt:lpstr>
      <vt:lpstr>Although the study was originally planned for 18 months, 3 months after the committee’s first meeting, Senator Lamar Alexander, Chair, Senate Committee on Health, Education, Labor and Pensions, asked the committee to deliver an expedited report by summer’s end, 2015.    As Senator Alexander explained to the that fall 2015 presents a unique opportunity to reconsider, in a bipartisan manner, the regulatory environment governing federally funded research, as Congress will be considering several legislative actions involving higher education, research policy, and medical innovation where it would be appropriate to make changes to the current regulatory structure. </vt:lpstr>
      <vt:lpstr>Overarching Findings</vt:lpstr>
      <vt:lpstr>PowerPoint Presentation</vt:lpstr>
      <vt:lpstr>PowerPoint Presentation</vt:lpstr>
      <vt:lpstr>PowerPoint Presentation</vt:lpstr>
      <vt:lpstr>Overarching Recommendations</vt:lpstr>
      <vt:lpstr>RECOMMENDATION 1</vt:lpstr>
      <vt:lpstr>RECOMMENDATION 2</vt:lpstr>
      <vt:lpstr>RECOMMENDATION 3</vt:lpstr>
      <vt:lpstr>RECOMMENDATION FOUR</vt:lpstr>
      <vt:lpstr>Specific Recommendations</vt:lpstr>
      <vt:lpstr>PowerPoint Presentation</vt:lpstr>
      <vt:lpstr>Proposal Preparation:</vt:lpstr>
      <vt:lpstr>Progress Reports:</vt:lpstr>
      <vt:lpstr>Subrecipient Monitoring:</vt:lpstr>
      <vt:lpstr>Conflict of Interest:</vt:lpstr>
      <vt:lpstr>Human Subjects Research: (To be reviewed further in light of the 9-8-15 NPRM for the Common Rule) </vt:lpstr>
      <vt:lpstr>Human Subjects Research (cont.):   </vt:lpstr>
      <vt:lpstr>Animal Research:   </vt:lpstr>
      <vt:lpstr>Animal Research (cont.):   </vt:lpstr>
      <vt:lpstr>The Audit Climate:</vt:lpstr>
      <vt:lpstr>The Audit Climate (cont.):</vt:lpstr>
      <vt:lpstr>Compensation for Personnel Expenses:</vt:lpstr>
      <vt:lpstr>Uniform Guidance:</vt:lpstr>
      <vt:lpstr>A New Regulatory Framework</vt:lpstr>
      <vt:lpstr>Research Policy Board</vt:lpstr>
      <vt:lpstr>Associate Director, Academic Research Enterprise, OSTP</vt:lpstr>
      <vt:lpstr>Principles to Guide the Regulatory Framework</vt:lpstr>
      <vt:lpstr>Schematic Representation of Relationships in a New Regulatory Framework </vt:lpstr>
      <vt:lpstr>Questions &amp; Comments</vt:lpstr>
    </vt:vector>
  </TitlesOfParts>
  <Company>The National Academies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National Academies</dc:creator>
  <cp:lastModifiedBy>Toni Russo</cp:lastModifiedBy>
  <cp:revision>59</cp:revision>
  <cp:lastPrinted>2015-10-19T18:18:33Z</cp:lastPrinted>
  <dcterms:created xsi:type="dcterms:W3CDTF">2015-07-09T19:36:11Z</dcterms:created>
  <dcterms:modified xsi:type="dcterms:W3CDTF">2015-11-04T20:20:44Z</dcterms:modified>
</cp:coreProperties>
</file>