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4" r:id="rId3"/>
    <p:sldId id="326" r:id="rId4"/>
    <p:sldId id="314" r:id="rId5"/>
    <p:sldId id="324" r:id="rId6"/>
    <p:sldId id="323" r:id="rId7"/>
    <p:sldId id="325" r:id="rId8"/>
    <p:sldId id="321" r:id="rId9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  <p15:guide id="3" orient="horz" pos="2931">
          <p15:clr>
            <a:srgbClr val="A4A3A4"/>
          </p15:clr>
        </p15:guide>
        <p15:guide id="4" pos="22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83275" autoAdjust="0"/>
  </p:normalViewPr>
  <p:slideViewPr>
    <p:cSldViewPr>
      <p:cViewPr varScale="1">
        <p:scale>
          <a:sx n="63" d="100"/>
          <a:sy n="63" d="100"/>
        </p:scale>
        <p:origin x="-17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844" y="-108"/>
      </p:cViewPr>
      <p:guideLst>
        <p:guide orient="horz" pos="2928"/>
        <p:guide orient="horz" pos="2931"/>
        <p:guide pos="2208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1968" cy="465296"/>
          </a:xfrm>
          <a:prstGeom prst="rect">
            <a:avLst/>
          </a:prstGeom>
        </p:spPr>
        <p:txBody>
          <a:bodyPr vert="horz" lIns="93273" tIns="46637" rIns="93273" bIns="4663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1"/>
            <a:ext cx="3041968" cy="465296"/>
          </a:xfrm>
          <a:prstGeom prst="rect">
            <a:avLst/>
          </a:prstGeom>
        </p:spPr>
        <p:txBody>
          <a:bodyPr vert="horz" lIns="93273" tIns="46637" rIns="93273" bIns="46637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9014"/>
            <a:ext cx="3041968" cy="465296"/>
          </a:xfrm>
          <a:prstGeom prst="rect">
            <a:avLst/>
          </a:prstGeom>
        </p:spPr>
        <p:txBody>
          <a:bodyPr vert="horz" lIns="93273" tIns="46637" rIns="93273" bIns="4663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73" tIns="46637" rIns="93273" bIns="46637" rtlCol="0" anchor="b"/>
          <a:lstStyle>
            <a:lvl1pPr algn="r">
              <a:defRPr sz="1200"/>
            </a:lvl1pPr>
          </a:lstStyle>
          <a:p>
            <a:fld id="{01CCEA20-E856-49F1-81F7-E27EFC30EC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67412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1968" cy="465296"/>
          </a:xfrm>
          <a:prstGeom prst="rect">
            <a:avLst/>
          </a:prstGeom>
        </p:spPr>
        <p:txBody>
          <a:bodyPr vert="horz" lIns="93273" tIns="46637" rIns="93273" bIns="4663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1"/>
            <a:ext cx="3041968" cy="465296"/>
          </a:xfrm>
          <a:prstGeom prst="rect">
            <a:avLst/>
          </a:prstGeom>
        </p:spPr>
        <p:txBody>
          <a:bodyPr vert="horz" lIns="93273" tIns="46637" rIns="93273" bIns="46637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73" tIns="46637" rIns="93273" bIns="4663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6"/>
            <a:ext cx="5615940" cy="4187666"/>
          </a:xfrm>
          <a:prstGeom prst="rect">
            <a:avLst/>
          </a:prstGeom>
        </p:spPr>
        <p:txBody>
          <a:bodyPr vert="horz" lIns="93273" tIns="46637" rIns="93273" bIns="4663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9014"/>
            <a:ext cx="3041968" cy="465296"/>
          </a:xfrm>
          <a:prstGeom prst="rect">
            <a:avLst/>
          </a:prstGeom>
        </p:spPr>
        <p:txBody>
          <a:bodyPr vert="horz" lIns="93273" tIns="46637" rIns="93273" bIns="4663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73" tIns="46637" rIns="93273" bIns="46637" rtlCol="0" anchor="b"/>
          <a:lstStyle>
            <a:lvl1pPr algn="r">
              <a:defRPr sz="1200"/>
            </a:lvl1pPr>
          </a:lstStyle>
          <a:p>
            <a:fld id="{429A9887-1318-4A64-B64C-E254F7979C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1312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A9887-1318-4A64-B64C-E254F7979C7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156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228600" indent="-228600">
              <a:buFont typeface="Wingdings" panose="05000000000000000000" pitchFamily="2" charset="2"/>
              <a:buChar char="q"/>
            </a:pPr>
            <a:r>
              <a:rPr lang="en-US" dirty="0" smtClean="0"/>
              <a:t>Bullet 1.</a:t>
            </a:r>
            <a:r>
              <a:rPr lang="en-US" baseline="0" dirty="0" smtClean="0"/>
              <a:t> </a:t>
            </a:r>
            <a:r>
              <a:rPr lang="en-US" dirty="0" smtClean="0"/>
              <a:t>Pilot Approved. Michigan</a:t>
            </a:r>
            <a:r>
              <a:rPr lang="en-US" baseline="0" dirty="0" smtClean="0"/>
              <a:t> Tech received approval for the Project Payroll Certification in October of 2011 with an effective date of July 2011. </a:t>
            </a:r>
          </a:p>
          <a:p>
            <a:pPr marL="228600" indent="-228600">
              <a:buFont typeface="Wingdings" panose="05000000000000000000" pitchFamily="2" charset="2"/>
              <a:buChar char="q"/>
            </a:pPr>
            <a:r>
              <a:rPr lang="en-US" sz="1200" dirty="0" smtClean="0"/>
              <a:t>Bullet 4. Internal</a:t>
            </a:r>
            <a:r>
              <a:rPr lang="en-US" sz="1200" baseline="0" dirty="0" smtClean="0"/>
              <a:t> Audit report: 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 smtClean="0"/>
              <a:t>Controls are adequate, annual certification completion and return rates have improved considerably.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  Interviews confirmed that the pilot is less of an administrative burden and the turnaround time to complete the certifications has decreased.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pPr marL="228600" indent="-228600"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9887-1318-4A64-B64C-E254F7979C7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37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Project Payroll Certification stats is based on the last two years of PPCDs. The</a:t>
            </a:r>
            <a:r>
              <a:rPr lang="en-US" baseline="0" dirty="0" smtClean="0"/>
              <a:t> difference between the amount of Effort C</a:t>
            </a:r>
            <a:r>
              <a:rPr lang="en-US" dirty="0" smtClean="0"/>
              <a:t>ertifications and Project Payroll</a:t>
            </a:r>
            <a:r>
              <a:rPr lang="en-US" baseline="0" dirty="0" smtClean="0"/>
              <a:t> Certifications </a:t>
            </a:r>
            <a:r>
              <a:rPr lang="en-US" dirty="0" smtClean="0"/>
              <a:t>in which SPA, Departments</a:t>
            </a:r>
            <a:r>
              <a:rPr lang="en-US" baseline="0" dirty="0" smtClean="0"/>
              <a:t> and PIs had to spend time locating and attaining signed certifications is substantial. Tracking, phone calls, e-mails, etc..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9887-1318-4A64-B64C-E254F7979C7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898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73 of the 119 surveyed prefer project certifications over effort certifications</a:t>
            </a:r>
          </a:p>
          <a:p>
            <a:endParaRPr lang="en-US" dirty="0" smtClean="0"/>
          </a:p>
          <a:p>
            <a:r>
              <a:rPr lang="en-US" dirty="0" smtClean="0"/>
              <a:t>We</a:t>
            </a:r>
            <a:r>
              <a:rPr lang="en-US" baseline="0" dirty="0" smtClean="0"/>
              <a:t> have 40 more individuals that understand the project certification procedures as compared to the effort certification procedures.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Post Award Workshop April 2009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9887-1318-4A64-B64C-E254F7979C77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621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Michigan Tech concurred</a:t>
            </a:r>
            <a:r>
              <a:rPr lang="en-US" baseline="0" dirty="0" smtClean="0"/>
              <a:t> with the findings and is in the resolution process with the NSF’s OIGs.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9887-1318-4A64-B64C-E254F7979C7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20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Under the effort reporting certification process 5 late efforts</a:t>
            </a:r>
            <a:r>
              <a:rPr lang="en-US" baseline="0" dirty="0" smtClean="0"/>
              <a:t> found and one not returned.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 problems were the result of Michigan Tech not following their own internal policies &amp; procedures.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9887-1318-4A64-B64C-E254F7979C7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001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A9887-1318-4A64-B64C-E254F7979C7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12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187C06-3A8C-4164-A30E-B2A5046033D3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94E0D-6BDF-4549-8EA7-916CC28074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187C06-3A8C-4164-A30E-B2A5046033D3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94E0D-6BDF-4549-8EA7-916CC28074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187C06-3A8C-4164-A30E-B2A5046033D3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94E0D-6BDF-4549-8EA7-916CC28074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5187C06-3A8C-4164-A30E-B2A5046033D3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194E0D-6BDF-4549-8EA7-916CC28074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5187C06-3A8C-4164-A30E-B2A5046033D3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194E0D-6BDF-4549-8EA7-916CC28074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187C06-3A8C-4164-A30E-B2A5046033D3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94E0D-6BDF-4549-8EA7-916CC28074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187C06-3A8C-4164-A30E-B2A5046033D3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94E0D-6BDF-4549-8EA7-916CC28074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187C06-3A8C-4164-A30E-B2A5046033D3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94E0D-6BDF-4549-8EA7-916CC28074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187C06-3A8C-4164-A30E-B2A5046033D3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94E0D-6BDF-4549-8EA7-916CC28074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187C06-3A8C-4164-A30E-B2A5046033D3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94E0D-6BDF-4549-8EA7-916CC28074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187C06-3A8C-4164-A30E-B2A5046033D3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94E0D-6BDF-4549-8EA7-916CC28074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187C06-3A8C-4164-A30E-B2A5046033D3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94E0D-6BDF-4549-8EA7-916CC28074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187C06-3A8C-4164-A30E-B2A5046033D3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94E0D-6BDF-4549-8EA7-916CC28074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alphaModFix amt="9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fld id="{D5187C06-3A8C-4164-A30E-B2A5046033D3}" type="datetimeFigureOut">
              <a:rPr lang="en-US" smtClean="0"/>
              <a:pPr/>
              <a:t>11/4/2015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fld id="{8A194E0D-6BDF-4549-8EA7-916CC28074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848600" cy="1752600"/>
          </a:xfrm>
        </p:spPr>
        <p:txBody>
          <a:bodyPr/>
          <a:lstStyle/>
          <a:p>
            <a:r>
              <a:rPr lang="en-US" b="1" dirty="0" smtClean="0"/>
              <a:t>Project Payroll Certification Pilot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2514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COGR, October 22, 2015</a:t>
            </a:r>
          </a:p>
          <a:p>
            <a:r>
              <a:rPr lang="en-US" sz="1800" dirty="0" smtClean="0"/>
              <a:t>Dave Reed, Vice President for Research</a:t>
            </a:r>
          </a:p>
          <a:p>
            <a:r>
              <a:rPr lang="en-US" sz="1800" dirty="0" smtClean="0"/>
              <a:t>Michigan Technological University</a:t>
            </a: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229600" cy="1143000"/>
          </a:xfrm>
        </p:spPr>
        <p:txBody>
          <a:bodyPr/>
          <a:lstStyle/>
          <a:p>
            <a:r>
              <a:rPr lang="en-US" b="1" dirty="0" smtClean="0"/>
              <a:t>Pilot Timeline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2057400"/>
            <a:ext cx="8610601" cy="4724400"/>
          </a:xfrm>
        </p:spPr>
        <p:txBody>
          <a:bodyPr/>
          <a:lstStyle/>
          <a:p>
            <a:r>
              <a:rPr lang="en-US" sz="2800" dirty="0" smtClean="0"/>
              <a:t>Pilot approved-October 2011</a:t>
            </a:r>
          </a:p>
          <a:p>
            <a:r>
              <a:rPr lang="en-US" sz="2800" dirty="0" smtClean="0"/>
              <a:t>Survey on Effort Certification-October 2011</a:t>
            </a:r>
          </a:p>
          <a:p>
            <a:pPr lvl="0"/>
            <a:r>
              <a:rPr lang="en-US" sz="2800" dirty="0">
                <a:solidFill>
                  <a:srgbClr val="000000"/>
                </a:solidFill>
              </a:rPr>
              <a:t>Survey on Project Payroll Certification-November </a:t>
            </a:r>
            <a:r>
              <a:rPr lang="en-US" sz="2800" dirty="0" smtClean="0">
                <a:solidFill>
                  <a:srgbClr val="000000"/>
                </a:solidFill>
              </a:rPr>
              <a:t>2012</a:t>
            </a:r>
            <a:endParaRPr lang="en-US" sz="2800" dirty="0" smtClean="0"/>
          </a:p>
          <a:p>
            <a:r>
              <a:rPr lang="en-US" sz="2800" dirty="0" smtClean="0"/>
              <a:t>Office of Inspector General (OIG) </a:t>
            </a:r>
            <a:r>
              <a:rPr lang="en-US" sz="2800" dirty="0"/>
              <a:t>Audit </a:t>
            </a:r>
            <a:r>
              <a:rPr lang="en-US" sz="2800" dirty="0" smtClean="0"/>
              <a:t>began-Jan 2013</a:t>
            </a:r>
          </a:p>
          <a:p>
            <a:r>
              <a:rPr lang="en-US" sz="2800" dirty="0" smtClean="0"/>
              <a:t>Michigan Tech’s Internal Audit Report issued-Oct 2013</a:t>
            </a:r>
          </a:p>
          <a:p>
            <a:r>
              <a:rPr lang="en-US" sz="2800" dirty="0" smtClean="0"/>
              <a:t>OIG site visit-April 2014</a:t>
            </a:r>
          </a:p>
          <a:p>
            <a:r>
              <a:rPr lang="en-US" sz="2800" dirty="0" smtClean="0"/>
              <a:t>OIG Audit Report Issued-September 2015</a:t>
            </a:r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/>
              <a:t>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2675"/>
            <a:ext cx="8229600" cy="4525963"/>
          </a:xfrm>
        </p:spPr>
        <p:txBody>
          <a:bodyPr/>
          <a:lstStyle/>
          <a:p>
            <a:r>
              <a:rPr lang="en-US" sz="2800" dirty="0" smtClean="0"/>
              <a:t>Effort Reporting:  </a:t>
            </a:r>
            <a:r>
              <a:rPr lang="en-US" sz="2800" dirty="0"/>
              <a:t>the labor distribution supporting the award charges “</a:t>
            </a:r>
            <a:r>
              <a:rPr lang="en-US" sz="2800" dirty="0" smtClean="0"/>
              <a:t>do </a:t>
            </a:r>
            <a:r>
              <a:rPr lang="en-US" sz="2800" dirty="0"/>
              <a:t>reasonably reflect the individual’s effort during the effort period” and “that the percentage of effort is reasonable</a:t>
            </a:r>
            <a:r>
              <a:rPr lang="en-US" sz="2800" dirty="0" smtClean="0"/>
              <a:t>”</a:t>
            </a:r>
          </a:p>
          <a:p>
            <a:r>
              <a:rPr lang="en-US" sz="2800" dirty="0" smtClean="0"/>
              <a:t>Payroll Certification:  for “all </a:t>
            </a:r>
            <a:r>
              <a:rPr lang="en-US" sz="2800" dirty="0"/>
              <a:t>individuals </a:t>
            </a:r>
            <a:r>
              <a:rPr lang="en-US" sz="2800" dirty="0" smtClean="0"/>
              <a:t>who worked </a:t>
            </a:r>
            <a:r>
              <a:rPr lang="en-US" sz="2800" dirty="0"/>
              <a:t>on this project,” the salary and wage charges were “accurate and reasonable in relation to the work performed, and the federal costing requirements as shown in the instructions were met”</a:t>
            </a:r>
          </a:p>
        </p:txBody>
      </p:sp>
    </p:spTree>
    <p:extLst>
      <p:ext uri="{BB962C8B-B14F-4D97-AF65-F5344CB8AC3E}">
        <p14:creationId xmlns:p14="http://schemas.microsoft.com/office/powerpoint/2010/main" val="526397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/>
          <a:lstStyle/>
          <a:p>
            <a:r>
              <a:rPr lang="en-US" dirty="0" smtClean="0"/>
              <a:t>Metrics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133819"/>
              </p:ext>
            </p:extLst>
          </p:nvPr>
        </p:nvGraphicFramePr>
        <p:xfrm>
          <a:off x="304800" y="1905000"/>
          <a:ext cx="8229600" cy="4419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STATISTIC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EFFORT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REPORTING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PROJECT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PAYROLL CERTIFICATION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831194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/>
                        <a:t> Certifications distributed per year</a:t>
                      </a:r>
                    </a:p>
                    <a:p>
                      <a:pPr algn="ctr"/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6700</a:t>
                      </a:r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620</a:t>
                      </a:r>
                    </a:p>
                    <a:p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%</a:t>
                      </a:r>
                      <a:r>
                        <a:rPr lang="en-US" b="1" baseline="0" dirty="0" smtClean="0"/>
                        <a:t> NOT</a:t>
                      </a:r>
                      <a:r>
                        <a:rPr lang="en-US" b="1" dirty="0" smtClean="0"/>
                        <a:t> returned on time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55%</a:t>
                      </a:r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0%</a:t>
                      </a:r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429"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# NOT returned on time per year</a:t>
                      </a:r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3685</a:t>
                      </a:r>
                    </a:p>
                    <a:p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876429"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Average</a:t>
                      </a:r>
                      <a:r>
                        <a:rPr lang="en-US" b="1" baseline="0" dirty="0" smtClean="0"/>
                        <a:t> not returned on time</a:t>
                      </a:r>
                      <a:r>
                        <a:rPr lang="en-US" b="1" dirty="0" smtClean="0"/>
                        <a:t> per month</a:t>
                      </a:r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307</a:t>
                      </a:r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33" y="1905000"/>
            <a:ext cx="8229600" cy="1143000"/>
          </a:xfrm>
        </p:spPr>
        <p:txBody>
          <a:bodyPr/>
          <a:lstStyle/>
          <a:p>
            <a:r>
              <a:rPr lang="en-US" b="1" dirty="0" smtClean="0"/>
              <a:t>2012 Project Certification Survey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0"/>
            <a:ext cx="7467600" cy="3505200"/>
          </a:xfrm>
        </p:spPr>
        <p:txBody>
          <a:bodyPr/>
          <a:lstStyle/>
          <a:p>
            <a:r>
              <a:rPr lang="en-US" sz="2800" dirty="0" smtClean="0"/>
              <a:t>220 surveyed and 119 respondents</a:t>
            </a:r>
          </a:p>
          <a:p>
            <a:r>
              <a:rPr lang="en-US" sz="2800" dirty="0" smtClean="0"/>
              <a:t>93 Faculty responded</a:t>
            </a:r>
          </a:p>
          <a:p>
            <a:r>
              <a:rPr lang="en-US" sz="2800" dirty="0" smtClean="0"/>
              <a:t>73 prefer project certifications</a:t>
            </a:r>
          </a:p>
          <a:p>
            <a:r>
              <a:rPr lang="en-US" sz="2800" dirty="0" smtClean="0"/>
              <a:t>40 more find the new procedure easy to understand compared to </a:t>
            </a:r>
            <a:r>
              <a:rPr lang="en-US" sz="2800" smtClean="0"/>
              <a:t>effort reporting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1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229600" cy="1143000"/>
          </a:xfrm>
        </p:spPr>
        <p:txBody>
          <a:bodyPr/>
          <a:lstStyle/>
          <a:p>
            <a:r>
              <a:rPr lang="en-US" b="1" dirty="0" smtClean="0"/>
              <a:t>OIG Audit Report Findings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82296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Overall Michigan Tech’s system generally provided accountability over federal funds, however did not always comply with its documentation policies for payroll transactions under effort reporting as well as payroll certifications.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Weaknesses in controls over the Banner system which Michigan Tech uses for payroll allocation, under both the</a:t>
            </a:r>
            <a:r>
              <a:rPr lang="en-US" sz="2800" dirty="0"/>
              <a:t> effort reporting &amp;</a:t>
            </a:r>
            <a:r>
              <a:rPr lang="en-US" sz="2800" dirty="0" smtClean="0"/>
              <a:t> </a:t>
            </a:r>
            <a:r>
              <a:rPr lang="en-US" sz="2800" dirty="0"/>
              <a:t>payroll </a:t>
            </a:r>
            <a:r>
              <a:rPr lang="en-US" sz="2800" dirty="0" smtClean="0"/>
              <a:t>certification pilot.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612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49" y="1447800"/>
            <a:ext cx="8686800" cy="1143000"/>
          </a:xfrm>
        </p:spPr>
        <p:txBody>
          <a:bodyPr/>
          <a:lstStyle/>
          <a:p>
            <a:r>
              <a:rPr lang="en-US" sz="4000" b="1" dirty="0" smtClean="0"/>
              <a:t>Other notables in the OIG Audit Report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149" y="2514600"/>
            <a:ext cx="8229600" cy="4238730"/>
          </a:xfrm>
        </p:spPr>
        <p:txBody>
          <a:bodyPr/>
          <a:lstStyle/>
          <a:p>
            <a:r>
              <a:rPr lang="en-US" sz="2800" dirty="0" smtClean="0"/>
              <a:t>There were no late Project Payroll Certification Documents (PPCDs) sampled.</a:t>
            </a:r>
          </a:p>
          <a:p>
            <a:r>
              <a:rPr lang="en-US" sz="2800" dirty="0" smtClean="0"/>
              <a:t>The audit report concluded that the problems found were not the result of inadequate controls over the pilot.</a:t>
            </a:r>
          </a:p>
          <a:p>
            <a:r>
              <a:rPr lang="en-US" sz="2800" dirty="0" smtClean="0"/>
              <a:t>The audit report noted specific concerns over the shift away from certifying 100% of an individual employee’s effort. Michigan Tech noted that PPCDs shows a % of an individuals compensation.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477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4294967295"/>
          </p:nvPr>
        </p:nvSpPr>
        <p:spPr>
          <a:xfrm>
            <a:off x="609600" y="3124200"/>
            <a:ext cx="7772400" cy="1500187"/>
          </a:xfrm>
        </p:spPr>
        <p:txBody>
          <a:bodyPr/>
          <a:lstStyle/>
          <a:p>
            <a:pPr marL="0" indent="0" algn="ctr">
              <a:buNone/>
            </a:pPr>
            <a:r>
              <a:rPr lang="en-US" sz="5000" b="1" dirty="0" smtClean="0"/>
              <a:t>QUESTIONS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270192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3846</TotalTime>
  <Words>558</Words>
  <Application>Microsoft Office PowerPoint</Application>
  <PresentationFormat>On-screen Show (4:3)</PresentationFormat>
  <Paragraphs>82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Theme1</vt:lpstr>
      <vt:lpstr>Project Payroll Certification Pilot</vt:lpstr>
      <vt:lpstr>Pilot Timeline</vt:lpstr>
      <vt:lpstr>Certification</vt:lpstr>
      <vt:lpstr>Metrics</vt:lpstr>
      <vt:lpstr>2012 Project Certification Survey </vt:lpstr>
      <vt:lpstr>OIG Audit Report Findings</vt:lpstr>
      <vt:lpstr>Other notables in the OIG Audit Report</vt:lpstr>
      <vt:lpstr>PowerPoint Presentation</vt:lpstr>
    </vt:vector>
  </TitlesOfParts>
  <Company>Michigan Tech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7th Annual Post Award Workshop</dc:title>
  <dc:creator>Kristin-Ann G Beck</dc:creator>
  <cp:lastModifiedBy>Toni Russo</cp:lastModifiedBy>
  <cp:revision>513</cp:revision>
  <cp:lastPrinted>2013-09-13T17:30:51Z</cp:lastPrinted>
  <dcterms:created xsi:type="dcterms:W3CDTF">2008-03-14T18:41:38Z</dcterms:created>
  <dcterms:modified xsi:type="dcterms:W3CDTF">2015-11-04T20:19:59Z</dcterms:modified>
</cp:coreProperties>
</file>