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7" r:id="rId3"/>
    <p:sldId id="269" r:id="rId4"/>
    <p:sldId id="270" r:id="rId5"/>
    <p:sldId id="268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8"/>
    <a:srgbClr val="BF2E1B"/>
    <a:srgbClr val="005286"/>
    <a:srgbClr val="FCAC38"/>
    <a:srgbClr val="BF3C1B"/>
    <a:srgbClr val="004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-161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9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E02FB-2851-4A5F-9041-79CB1DA36D71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2D49C-1154-40F9-80FE-1C3D4BEFE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96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4D007-9467-4FE8-B644-0FD448163171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3097-7ACD-4D73-BCF4-81F905ACF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2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C98DC-D9C7-4EF0-BBEA-94ED9353C3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5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C98DC-D9C7-4EF0-BBEA-94ED9353C3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65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C98DC-D9C7-4EF0-BBEA-94ED9353C3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707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19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sz="1900" dirty="0"/>
              <a:t>RTCs (8 agencies), DOD T&amp;Cs, etc</a:t>
            </a:r>
            <a:r>
              <a:rPr lang="en-US" sz="1900"/>
              <a:t>. </a:t>
            </a:r>
            <a:endParaRPr lang="en-US" sz="19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 dirty="0"/>
              <a:t>DATA Act – </a:t>
            </a:r>
            <a:r>
              <a:rPr kumimoji="1" lang="en-US" sz="1100" dirty="0">
                <a:latin typeface="Times New Roman" pitchFamily="18" charset="0"/>
              </a:rPr>
              <a:t>passed May 2014, requires a comprehensive approach to making federal spending data more transparent</a:t>
            </a:r>
          </a:p>
          <a:p>
            <a:r>
              <a:rPr kumimoji="1" lang="en-US" sz="1100" dirty="0">
                <a:latin typeface="Times New Roman" pitchFamily="18" charset="0"/>
              </a:rPr>
              <a:t>• </a:t>
            </a:r>
            <a:r>
              <a:rPr kumimoji="1" lang="en-US" sz="1100" b="1" dirty="0">
                <a:latin typeface="Times New Roman" pitchFamily="18" charset="0"/>
              </a:rPr>
              <a:t>OMB </a:t>
            </a:r>
            <a:r>
              <a:rPr kumimoji="1" lang="en-US" sz="1100" dirty="0">
                <a:latin typeface="Times New Roman" pitchFamily="18" charset="0"/>
              </a:rPr>
              <a:t>and </a:t>
            </a:r>
            <a:r>
              <a:rPr kumimoji="1" lang="en-US" sz="1100" b="1" dirty="0">
                <a:latin typeface="Times New Roman" pitchFamily="18" charset="0"/>
              </a:rPr>
              <a:t>Treasury </a:t>
            </a:r>
            <a:r>
              <a:rPr kumimoji="1" lang="en-US" sz="1100" dirty="0">
                <a:latin typeface="Times New Roman" pitchFamily="18" charset="0"/>
              </a:rPr>
              <a:t>are tasked with implementing the legislation</a:t>
            </a:r>
          </a:p>
          <a:p>
            <a:r>
              <a:rPr kumimoji="1" lang="en-US" sz="1100" dirty="0">
                <a:latin typeface="Times New Roman" pitchFamily="18" charset="0"/>
              </a:rPr>
              <a:t>• </a:t>
            </a:r>
            <a:r>
              <a:rPr kumimoji="1" lang="en-US" sz="1100" b="1" dirty="0">
                <a:latin typeface="Times New Roman" pitchFamily="18" charset="0"/>
              </a:rPr>
              <a:t>HHS </a:t>
            </a:r>
            <a:r>
              <a:rPr kumimoji="1" lang="en-US" sz="1100" dirty="0">
                <a:latin typeface="Times New Roman" pitchFamily="18" charset="0"/>
              </a:rPr>
              <a:t>providing pilot and development support via DATA Act </a:t>
            </a:r>
            <a:r>
              <a:rPr kumimoji="1" lang="en-US" sz="1100" b="1" dirty="0">
                <a:latin typeface="Times New Roman" pitchFamily="18" charset="0"/>
              </a:rPr>
              <a:t>Project Management Office</a:t>
            </a:r>
            <a:endParaRPr lang="en-US" sz="10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9823"/>
            <a:ext cx="7772400" cy="200014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36"/>
            <a:ext cx="9144000" cy="1203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27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17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29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26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40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73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426012" y="168673"/>
            <a:ext cx="7089338" cy="1177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723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62985"/>
            <a:ext cx="4629150" cy="42980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62986"/>
            <a:ext cx="2949178" cy="43060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92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77532"/>
            <a:ext cx="4629150" cy="42835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77532"/>
            <a:ext cx="2949178" cy="429145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380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50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6012" y="292498"/>
            <a:ext cx="7089338" cy="946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37F0-06D2-436C-894F-61B42436157B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C337-398D-4E1F-9A29-0256C29DC21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86" y="156230"/>
            <a:ext cx="1206986" cy="12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8" r:id="rId6"/>
    <p:sldLayoutId id="2147483669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538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BF3C1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FCAC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528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F2E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cs typeface="Times New Roman" pitchFamily="18" charset="0"/>
              </a:rPr>
              <a:t/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b="1" dirty="0" smtClean="0">
                <a:cs typeface="Times New Roman" pitchFamily="18" charset="0"/>
              </a:rPr>
              <a:t> </a:t>
            </a:r>
            <a:r>
              <a:rPr lang="en-US" sz="2000" dirty="0" smtClean="0">
                <a:cs typeface="Times New Roman" pitchFamily="18" charset="0"/>
              </a:rPr>
              <a:t/>
            </a:r>
            <a:br>
              <a:rPr lang="en-US" sz="2000" dirty="0" smtClean="0">
                <a:cs typeface="Times New Roman" pitchFamily="18" charset="0"/>
              </a:rPr>
            </a:br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b="1" dirty="0" smtClean="0"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572" y="1853177"/>
            <a:ext cx="3278855" cy="3314004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bg1"/>
                </a:solidFill>
                <a:cs typeface="Times New Roman" pitchFamily="18" charset="0"/>
              </a:rPr>
              <a:t>Cindy Hope</a:t>
            </a: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 – Chair 2014-17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Assistant Vice President for Research and Director,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bg1"/>
                </a:solidFill>
                <a:cs typeface="Times New Roman" pitchFamily="18" charset="0"/>
              </a:rPr>
              <a:t>Office for Sponsored Programs, The University of Alabama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dirty="0"/>
              <a:t>Mission</a:t>
            </a:r>
            <a:r>
              <a:rPr lang="en-US" sz="2400" dirty="0"/>
              <a:t> </a:t>
            </a:r>
          </a:p>
          <a:p>
            <a:r>
              <a:rPr lang="en-US" sz="2400" dirty="0"/>
              <a:t>The Federal Demonstration Partnership (FDP) is an association of federal agencies, academic research </a:t>
            </a:r>
            <a:r>
              <a:rPr lang="en-US" sz="2400" dirty="0" smtClean="0"/>
              <a:t>institutions… </a:t>
            </a:r>
            <a:r>
              <a:rPr lang="en-US" sz="2400" dirty="0"/>
              <a:t>and research policy organizations that </a:t>
            </a:r>
            <a:r>
              <a:rPr lang="en-US" sz="2400" b="1" i="1" u="sng" dirty="0"/>
              <a:t>work to streamline the administration of federally sponsored research</a:t>
            </a:r>
            <a:r>
              <a:rPr lang="en-US" sz="2400" dirty="0"/>
              <a:t>. </a:t>
            </a:r>
            <a:r>
              <a:rPr lang="en-US" sz="2400" dirty="0" smtClean="0"/>
              <a:t>… </a:t>
            </a:r>
            <a:r>
              <a:rPr lang="en-US" sz="2400" dirty="0"/>
              <a:t>The goal of </a:t>
            </a:r>
            <a:r>
              <a:rPr lang="en-US" sz="2400" b="1" i="1" u="sng" dirty="0"/>
              <a:t>improving the productivity of research without compromising its stewardship</a:t>
            </a:r>
            <a:r>
              <a:rPr lang="en-US" sz="2400" dirty="0"/>
              <a:t> has benefits for the entire nation.</a:t>
            </a:r>
          </a:p>
          <a:p>
            <a:r>
              <a:rPr lang="en-US" sz="2400" dirty="0"/>
              <a:t>The FDP uniquely offers </a:t>
            </a:r>
            <a:r>
              <a:rPr lang="en-US" sz="2400" b="1" i="1" u="sng" dirty="0"/>
              <a:t>a forum for individuals from universities and nonprofits to work collaboratively with federal agency officials</a:t>
            </a:r>
            <a:r>
              <a:rPr lang="en-US" sz="2400" dirty="0"/>
              <a:t> to improve the national research enterprise. At its regular meetings, faculty and administrators talk face-to-face with decision-makers from agencies that sponsor and regulate research. </a:t>
            </a:r>
            <a:r>
              <a:rPr lang="en-US" sz="2400" dirty="0" smtClean="0"/>
              <a:t>They… test </a:t>
            </a:r>
            <a:r>
              <a:rPr lang="en-US" sz="2400" dirty="0"/>
              <a:t>new ways of doing things in the real world before putting them into effect.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08321" y="76200"/>
            <a:ext cx="7575277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FDP?</a:t>
            </a:r>
          </a:p>
        </p:txBody>
      </p:sp>
    </p:spTree>
    <p:extLst>
      <p:ext uri="{BB962C8B-B14F-4D97-AF65-F5344CB8AC3E}">
        <p14:creationId xmlns:p14="http://schemas.microsoft.com/office/powerpoint/2010/main" val="23913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78060" y="1483112"/>
            <a:ext cx="8976730" cy="49065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/>
          </a:p>
          <a:p>
            <a:pPr marL="0" indent="0" algn="ctr">
              <a:buNone/>
            </a:pPr>
            <a:r>
              <a:rPr lang="en-US" sz="2400" b="1" i="1" dirty="0"/>
              <a:t>Researchers doing science, not administration</a:t>
            </a:r>
          </a:p>
          <a:p>
            <a:pPr marL="0" indent="0">
              <a:buNone/>
            </a:pPr>
            <a:r>
              <a:rPr lang="en-US" sz="2400" dirty="0" smtClean="0"/>
              <a:t>		</a:t>
            </a:r>
          </a:p>
          <a:p>
            <a:pPr marL="0" indent="0">
              <a:buNone/>
            </a:pPr>
            <a:r>
              <a:rPr lang="en-US" sz="2400" dirty="0" smtClean="0"/>
              <a:t>		Phase VI: 2014-2020</a:t>
            </a:r>
            <a:endParaRPr lang="en-US" sz="2400" dirty="0"/>
          </a:p>
          <a:p>
            <a:pPr marL="0" indent="0">
              <a:buNone/>
            </a:pPr>
            <a:r>
              <a:rPr lang="en-US" sz="800" dirty="0" smtClean="0"/>
              <a:t>			</a:t>
            </a:r>
          </a:p>
          <a:p>
            <a:pPr marL="0" indent="0">
              <a:buNone/>
            </a:pPr>
            <a:r>
              <a:rPr lang="en-US" sz="2400" i="1" dirty="0" smtClean="0"/>
              <a:t>		</a:t>
            </a:r>
            <a:r>
              <a:rPr lang="en-US" sz="2400" dirty="0" smtClean="0"/>
              <a:t>Phase III - V:  1996-2014	</a:t>
            </a:r>
          </a:p>
          <a:p>
            <a:pPr lvl="4">
              <a:buNone/>
            </a:pPr>
            <a:endParaRPr lang="en-US" dirty="0"/>
          </a:p>
          <a:p>
            <a:pPr lvl="4">
              <a:buNone/>
            </a:pPr>
            <a:r>
              <a:rPr lang="en-US" sz="2400" dirty="0" smtClean="0">
                <a:solidFill>
                  <a:srgbClr val="005388"/>
                </a:solidFill>
              </a:rPr>
              <a:t>Phase </a:t>
            </a:r>
            <a:r>
              <a:rPr lang="en-US" sz="2400" dirty="0">
                <a:solidFill>
                  <a:srgbClr val="005388"/>
                </a:solidFill>
              </a:rPr>
              <a:t>II:  1988 </a:t>
            </a:r>
            <a:r>
              <a:rPr lang="en-US" sz="2400" i="1" dirty="0">
                <a:solidFill>
                  <a:srgbClr val="005388"/>
                </a:solidFill>
              </a:rPr>
              <a:t>Federal </a:t>
            </a:r>
            <a:r>
              <a:rPr lang="en-US" sz="2400" i="1" dirty="0" smtClean="0">
                <a:solidFill>
                  <a:srgbClr val="005388"/>
                </a:solidFill>
              </a:rPr>
              <a:t>Demonstration Partnership</a:t>
            </a:r>
            <a:r>
              <a:rPr lang="en-US" dirty="0" smtClean="0"/>
              <a:t>			</a:t>
            </a:r>
          </a:p>
          <a:p>
            <a:pPr marL="0" indent="0">
              <a:buNone/>
            </a:pPr>
            <a:r>
              <a:rPr lang="en-US" sz="2400" dirty="0" smtClean="0"/>
              <a:t>		Phase I:  1986 </a:t>
            </a:r>
            <a:r>
              <a:rPr lang="en-US" sz="2400" i="1" dirty="0" smtClean="0"/>
              <a:t>Florida Demonstration Project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005388"/>
              </a:solidFill>
            </a:endParaRPr>
          </a:p>
          <a:p>
            <a:pPr marL="457200" lvl="1" indent="0">
              <a:buNone/>
            </a:pPr>
            <a:endParaRPr lang="en-US" sz="2200" b="1" dirty="0" smtClean="0">
              <a:solidFill>
                <a:srgbClr val="005388"/>
              </a:solidFill>
            </a:endParaRPr>
          </a:p>
          <a:p>
            <a:pPr marL="457200" lvl="1" indent="0" algn="ctr">
              <a:buNone/>
            </a:pPr>
            <a:r>
              <a:rPr lang="en-US" sz="2200" b="1" dirty="0" smtClean="0">
                <a:solidFill>
                  <a:srgbClr val="005388"/>
                </a:solidFill>
              </a:rPr>
              <a:t>154 </a:t>
            </a:r>
            <a:r>
              <a:rPr lang="en-US" sz="2200" b="1" dirty="0">
                <a:solidFill>
                  <a:srgbClr val="005388"/>
                </a:solidFill>
              </a:rPr>
              <a:t>institutional recipients of federal </a:t>
            </a:r>
            <a:r>
              <a:rPr lang="en-US" sz="2200" b="1" dirty="0" smtClean="0">
                <a:solidFill>
                  <a:srgbClr val="005388"/>
                </a:solidFill>
              </a:rPr>
              <a:t>funds and 10 </a:t>
            </a:r>
            <a:r>
              <a:rPr lang="en-US" sz="2200" b="1" dirty="0">
                <a:solidFill>
                  <a:srgbClr val="005388"/>
                </a:solidFill>
              </a:rPr>
              <a:t>Federal Agencies</a:t>
            </a:r>
          </a:p>
          <a:p>
            <a:pPr marL="914400" lvl="2" indent="0">
              <a:buNone/>
            </a:pPr>
            <a:endParaRPr lang="en-US" dirty="0">
              <a:solidFill>
                <a:srgbClr val="005388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THE FDP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07F95-0887-4532-AF6E-C2A29DC3A34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 rot="10800000" flipV="1">
            <a:off x="535259" y="2653990"/>
            <a:ext cx="593802" cy="2607292"/>
            <a:chOff x="1514475" y="2314575"/>
            <a:chExt cx="0" cy="1285875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514475" y="2314575"/>
              <a:ext cx="0" cy="457200"/>
            </a:xfrm>
            <a:prstGeom prst="line">
              <a:avLst/>
            </a:prstGeom>
            <a:ln w="381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514475" y="2910840"/>
              <a:ext cx="0" cy="274320"/>
            </a:xfrm>
            <a:prstGeom prst="line">
              <a:avLst/>
            </a:prstGeom>
            <a:ln w="381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514475" y="3324225"/>
              <a:ext cx="0" cy="91440"/>
            </a:xfrm>
            <a:prstGeom prst="line">
              <a:avLst/>
            </a:prstGeom>
            <a:ln w="381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514475" y="3554730"/>
              <a:ext cx="0" cy="45720"/>
            </a:xfrm>
            <a:prstGeom prst="line">
              <a:avLst/>
            </a:prstGeom>
            <a:ln w="381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hevron 4"/>
          <p:cNvSpPr/>
          <p:nvPr/>
        </p:nvSpPr>
        <p:spPr>
          <a:xfrm rot="16200000">
            <a:off x="938560" y="1953310"/>
            <a:ext cx="381000" cy="68580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OF SUCCESS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39229"/>
            <a:ext cx="7886700" cy="468351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Expanded Authorities</a:t>
            </a:r>
          </a:p>
          <a:p>
            <a:r>
              <a:rPr lang="en-US" dirty="0" smtClean="0"/>
              <a:t>FDP Subaward Agreement</a:t>
            </a:r>
          </a:p>
          <a:p>
            <a:r>
              <a:rPr lang="en-US" dirty="0" smtClean="0"/>
              <a:t>Standard Government-wide Terms and Conditions</a:t>
            </a:r>
          </a:p>
          <a:p>
            <a:r>
              <a:rPr lang="en-US" dirty="0" smtClean="0"/>
              <a:t>Faculty Burden Survey</a:t>
            </a:r>
          </a:p>
          <a:p>
            <a:r>
              <a:rPr lang="en-US" dirty="0" smtClean="0"/>
              <a:t>Emerging Research Institutions GUIRR Partnership Workshop</a:t>
            </a:r>
          </a:p>
          <a:p>
            <a:r>
              <a:rPr lang="en-US" dirty="0" smtClean="0"/>
              <a:t>FDP as key sounding board for Research Business Models Subcommittee of the Committee on Science, grants.gov, research.gov, etc.</a:t>
            </a:r>
          </a:p>
          <a:p>
            <a:r>
              <a:rPr lang="en-US" dirty="0" smtClean="0"/>
              <a:t>ARRA Statistics</a:t>
            </a:r>
          </a:p>
          <a:p>
            <a:r>
              <a:rPr lang="en-US" dirty="0" smtClean="0"/>
              <a:t>FDP Clearinghouse related to FCOI </a:t>
            </a:r>
          </a:p>
          <a:p>
            <a:r>
              <a:rPr lang="en-US" dirty="0" smtClean="0"/>
              <a:t>Congressional Testimony on Administrative Burdens</a:t>
            </a:r>
          </a:p>
          <a:p>
            <a:r>
              <a:rPr lang="en-US" u="sng" dirty="0" smtClean="0"/>
              <a:t>Payroll Certification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23A1D-7ECB-4F76-9D90-3C10271173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94" y="11156"/>
            <a:ext cx="9175009" cy="629535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273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FDP - Phase VI 2014-2020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400" b="1" i="1" dirty="0" smtClean="0"/>
              <a:t>Researchers </a:t>
            </a:r>
            <a:r>
              <a:rPr lang="en-US" sz="2400" b="1" i="1" dirty="0"/>
              <a:t>doing science, not </a:t>
            </a:r>
            <a:r>
              <a:rPr lang="en-US" sz="2400" b="1" i="1" dirty="0" smtClean="0"/>
              <a:t>administration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Update: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Payroll Certification versus Effort Reporting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2 NSF OIG reports issued (George Mason and Michigan Tech)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No findings to indicate Payroll Certification is not a compliant means of documenting salary charges to federal awards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HHS OIG reports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UC Irvine – no audit/opinion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UC Riverside – pending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Expecting a Capstone Report 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FDP - Phase VI 2014-2020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45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400" b="1" i="1" dirty="0" smtClean="0"/>
              <a:t>Researchers </a:t>
            </a:r>
            <a:r>
              <a:rPr lang="en-US" sz="2400" b="1" i="1" dirty="0"/>
              <a:t>doing science, not </a:t>
            </a:r>
            <a:r>
              <a:rPr lang="en-US" sz="2400" b="1" i="1" dirty="0" smtClean="0"/>
              <a:t>administration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Continuing Initiatives Include: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Uniform Guidance Implementation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Procurement workgroup ($3k micro-purchase threshold)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Discussing potential next steps, including a potential demonstration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Research Terms and Conditions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Workgroup</a:t>
            </a:r>
          </a:p>
          <a:p>
            <a:pPr lvl="2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Collaborating with COGR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Subrecipient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Management -- Expanded Clearinghouse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2752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FDP - Phase VI 2014-2020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7836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400" b="1" i="1" dirty="0" smtClean="0"/>
              <a:t>Researchers </a:t>
            </a:r>
            <a:r>
              <a:rPr lang="en-US" sz="2400" b="1" i="1" dirty="0"/>
              <a:t>doing science, not </a:t>
            </a:r>
            <a:r>
              <a:rPr lang="en-US" sz="2400" b="1" i="1" dirty="0" smtClean="0"/>
              <a:t>administration</a:t>
            </a:r>
          </a:p>
          <a:p>
            <a:pPr marL="0" indent="0">
              <a:lnSpc>
                <a:spcPct val="90000"/>
              </a:lnSpc>
              <a:buNone/>
            </a:pPr>
            <a:endParaRPr lang="en-US" sz="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Current Initiatives Include: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DATA Act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Faculty and Research Compliance Committees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Joint subgroups identifying ways to address faculty burden resulting from policies and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procedures that result in the most work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least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value.</a:t>
            </a:r>
          </a:p>
          <a:p>
            <a:pPr lvl="1">
              <a:lnSpc>
                <a:spcPct val="90000"/>
              </a:lnSpc>
            </a:pP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Meeting presentations and </a:t>
            </a:r>
            <a:r>
              <a:rPr lang="en-US" sz="2400" i="1" u="sng" dirty="0" smtClean="0">
                <a:solidFill>
                  <a:schemeClr val="accent1">
                    <a:lumMod val="50000"/>
                  </a:schemeClr>
                </a:solidFill>
              </a:rPr>
              <a:t>summaries</a:t>
            </a:r>
            <a:r>
              <a:rPr lang="en-US" sz="2400" i="1" dirty="0" smtClean="0">
                <a:solidFill>
                  <a:schemeClr val="accent1">
                    <a:lumMod val="50000"/>
                  </a:schemeClr>
                </a:solidFill>
              </a:rPr>
              <a:t> are available to all on our website.</a:t>
            </a:r>
            <a:endParaRPr lang="en-US" sz="2000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3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cs typeface="Times New Roman" pitchFamily="18" charset="0"/>
              </a:rPr>
              <a:t/>
            </a:r>
            <a:br>
              <a:rPr lang="en-US" sz="2000" dirty="0" smtClean="0">
                <a:cs typeface="Times New Roman" pitchFamily="18" charset="0"/>
              </a:rPr>
            </a:br>
            <a:r>
              <a:rPr lang="en-US" sz="2000" b="1" dirty="0" smtClean="0">
                <a:cs typeface="Times New Roman" pitchFamily="18" charset="0"/>
              </a:rPr>
              <a:t> </a:t>
            </a:r>
            <a:r>
              <a:rPr lang="en-US" sz="2000" dirty="0" smtClean="0">
                <a:cs typeface="Times New Roman" pitchFamily="18" charset="0"/>
              </a:rPr>
              <a:t/>
            </a:r>
            <a:br>
              <a:rPr lang="en-US" sz="2000" dirty="0" smtClean="0">
                <a:cs typeface="Times New Roman" pitchFamily="18" charset="0"/>
              </a:rPr>
            </a:br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dirty="0" smtClean="0">
              <a:cs typeface="Times New Roman" pitchFamily="18" charset="0"/>
            </a:endParaRPr>
          </a:p>
          <a:p>
            <a:pPr eaLnBrk="1" hangingPunct="1"/>
            <a:endParaRPr lang="en-US" sz="2000" b="1" dirty="0" smtClean="0"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572" y="1853177"/>
            <a:ext cx="3278855" cy="3314004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5562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Cindy Hope 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– chope@research.ua.edu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  <a:cs typeface="Times New Roman" pitchFamily="18" charset="0"/>
              </a:rPr>
              <a:t>David Wright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– DWright@nas.edu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thefdp.org</a:t>
            </a:r>
          </a:p>
        </p:txBody>
      </p:sp>
    </p:spTree>
    <p:extLst>
      <p:ext uri="{BB962C8B-B14F-4D97-AF65-F5344CB8AC3E}">
        <p14:creationId xmlns:p14="http://schemas.microsoft.com/office/powerpoint/2010/main" val="296485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B2864C71-0022-4C6C-8474-5094780AFB16}" vid="{E7558B07-E4B2-46E2-B393-F7159ACFD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330</Words>
  <Application>Microsoft Office PowerPoint</Application>
  <PresentationFormat>On-screen Show (4:3)</PresentationFormat>
  <Paragraphs>79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WHAT IS THE FDP?</vt:lpstr>
      <vt:lpstr>HISTORY OF THE FDP</vt:lpstr>
      <vt:lpstr>HISTORY OF SUCCESS</vt:lpstr>
      <vt:lpstr>PowerPoint Presentation</vt:lpstr>
      <vt:lpstr>FDP - Phase VI 2014-2020</vt:lpstr>
      <vt:lpstr>FDP - Phase VI 2014-2020</vt:lpstr>
      <vt:lpstr>FDP - Phase VI 2014-2020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Deaton, Andrea D.</dc:creator>
  <cp:lastModifiedBy>Toni Russo</cp:lastModifiedBy>
  <cp:revision>24</cp:revision>
  <dcterms:created xsi:type="dcterms:W3CDTF">2015-04-17T18:42:34Z</dcterms:created>
  <dcterms:modified xsi:type="dcterms:W3CDTF">2015-11-04T20:18:32Z</dcterms:modified>
</cp:coreProperties>
</file>